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37" r:id="rId3"/>
    <p:sldId id="436" r:id="rId4"/>
    <p:sldId id="471" r:id="rId5"/>
    <p:sldId id="260" r:id="rId6"/>
    <p:sldId id="292" r:id="rId7"/>
    <p:sldId id="293" r:id="rId8"/>
    <p:sldId id="295" r:id="rId9"/>
    <p:sldId id="297" r:id="rId10"/>
    <p:sldId id="298" r:id="rId11"/>
    <p:sldId id="303" r:id="rId12"/>
    <p:sldId id="305" r:id="rId13"/>
    <p:sldId id="308" r:id="rId14"/>
    <p:sldId id="311" r:id="rId15"/>
    <p:sldId id="312" r:id="rId16"/>
    <p:sldId id="801" r:id="rId17"/>
    <p:sldId id="800" r:id="rId18"/>
    <p:sldId id="318" r:id="rId19"/>
    <p:sldId id="320" r:id="rId20"/>
    <p:sldId id="323" r:id="rId21"/>
    <p:sldId id="324" r:id="rId22"/>
    <p:sldId id="331" r:id="rId23"/>
    <p:sldId id="332" r:id="rId24"/>
    <p:sldId id="336" r:id="rId25"/>
    <p:sldId id="337" r:id="rId26"/>
    <p:sldId id="340" r:id="rId27"/>
    <p:sldId id="342" r:id="rId28"/>
    <p:sldId id="344" r:id="rId29"/>
    <p:sldId id="360" r:id="rId30"/>
    <p:sldId id="364" r:id="rId31"/>
    <p:sldId id="365" r:id="rId32"/>
    <p:sldId id="367" r:id="rId33"/>
    <p:sldId id="368" r:id="rId34"/>
    <p:sldId id="373" r:id="rId35"/>
    <p:sldId id="377" r:id="rId36"/>
    <p:sldId id="380" r:id="rId37"/>
    <p:sldId id="379" r:id="rId38"/>
    <p:sldId id="382" r:id="rId39"/>
    <p:sldId id="390" r:id="rId40"/>
    <p:sldId id="803" r:id="rId41"/>
    <p:sldId id="393" r:id="rId42"/>
    <p:sldId id="395" r:id="rId43"/>
    <p:sldId id="396" r:id="rId44"/>
    <p:sldId id="394" r:id="rId45"/>
    <p:sldId id="398" r:id="rId46"/>
    <p:sldId id="813" r:id="rId47"/>
    <p:sldId id="399" r:id="rId48"/>
    <p:sldId id="442" r:id="rId49"/>
    <p:sldId id="401" r:id="rId50"/>
    <p:sldId id="351" r:id="rId51"/>
    <p:sldId id="402" r:id="rId52"/>
    <p:sldId id="407" r:id="rId53"/>
    <p:sldId id="408" r:id="rId54"/>
    <p:sldId id="404" r:id="rId55"/>
    <p:sldId id="409" r:id="rId56"/>
    <p:sldId id="412" r:id="rId57"/>
    <p:sldId id="423" r:id="rId58"/>
    <p:sldId id="413" r:id="rId59"/>
    <p:sldId id="417" r:id="rId60"/>
    <p:sldId id="397" r:id="rId61"/>
    <p:sldId id="802" r:id="rId62"/>
    <p:sldId id="807" r:id="rId63"/>
    <p:sldId id="644" r:id="rId64"/>
    <p:sldId id="804" r:id="rId65"/>
    <p:sldId id="646" r:id="rId66"/>
    <p:sldId id="805" r:id="rId67"/>
    <p:sldId id="806" r:id="rId68"/>
    <p:sldId id="444" r:id="rId69"/>
    <p:sldId id="445" r:id="rId70"/>
    <p:sldId id="446" r:id="rId71"/>
    <p:sldId id="447" r:id="rId72"/>
    <p:sldId id="448" r:id="rId73"/>
    <p:sldId id="810" r:id="rId74"/>
    <p:sldId id="811" r:id="rId75"/>
    <p:sldId id="812" r:id="rId76"/>
    <p:sldId id="452" r:id="rId77"/>
    <p:sldId id="453" r:id="rId78"/>
    <p:sldId id="454" r:id="rId79"/>
    <p:sldId id="456" r:id="rId80"/>
    <p:sldId id="457" r:id="rId81"/>
    <p:sldId id="461" r:id="rId82"/>
    <p:sldId id="462" r:id="rId83"/>
    <p:sldId id="463" r:id="rId84"/>
    <p:sldId id="459" r:id="rId85"/>
    <p:sldId id="460" r:id="rId86"/>
    <p:sldId id="808" r:id="rId87"/>
    <p:sldId id="809" r:id="rId88"/>
    <p:sldId id="464" r:id="rId89"/>
    <p:sldId id="441" r:id="rId9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2118"/>
    <a:srgbClr val="008D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74" autoAdjust="0"/>
    <p:restoredTop sz="94970" autoAdjust="0"/>
  </p:normalViewPr>
  <p:slideViewPr>
    <p:cSldViewPr snapToGrid="0">
      <p:cViewPr varScale="1">
        <p:scale>
          <a:sx n="107" d="100"/>
          <a:sy n="107" d="100"/>
        </p:scale>
        <p:origin x="1326"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7D70598-91A2-4E59-85D3-BE86DA5986FC}" type="datetimeFigureOut">
              <a:rPr lang="zh-CN" altLang="en-US" smtClean="0"/>
              <a:t>2022/2/16</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D1F94B8F-26A2-482F-8761-8F719DD48E1D}" type="slidenum">
              <a:rPr lang="zh-CN" altLang="en-US" smtClean="0"/>
              <a:t>‹#›</a:t>
            </a:fld>
            <a:endParaRPr lang="zh-CN" altLang="en-US" dirty="0"/>
          </a:p>
        </p:txBody>
      </p:sp>
    </p:spTree>
    <p:extLst>
      <p:ext uri="{BB962C8B-B14F-4D97-AF65-F5344CB8AC3E}">
        <p14:creationId xmlns:p14="http://schemas.microsoft.com/office/powerpoint/2010/main" val="168279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D70598-91A2-4E59-85D3-BE86DA5986FC}" type="datetimeFigureOut">
              <a:rPr lang="zh-CN" altLang="en-US" smtClean="0"/>
              <a:t>2022/2/16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F94B8F-26A2-482F-8761-8F719DD48E1D}" type="slidenum">
              <a:rPr lang="zh-CN" altLang="en-US" smtClean="0"/>
              <a:t>‹#›</a:t>
            </a:fld>
            <a:endParaRPr lang="zh-CN" altLang="en-US"/>
          </a:p>
        </p:txBody>
      </p:sp>
    </p:spTree>
    <p:extLst>
      <p:ext uri="{BB962C8B-B14F-4D97-AF65-F5344CB8AC3E}">
        <p14:creationId xmlns:p14="http://schemas.microsoft.com/office/powerpoint/2010/main" val="2258794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D70598-91A2-4E59-85D3-BE86DA5986FC}" type="datetimeFigureOut">
              <a:rPr lang="zh-CN" altLang="en-US" smtClean="0"/>
              <a:t>2022/2/16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F94B8F-26A2-482F-8761-8F719DD48E1D}" type="slidenum">
              <a:rPr lang="zh-CN" altLang="en-US" smtClean="0"/>
              <a:t>‹#›</a:t>
            </a:fld>
            <a:endParaRPr lang="zh-CN" altLang="en-US"/>
          </a:p>
        </p:txBody>
      </p:sp>
    </p:spTree>
    <p:extLst>
      <p:ext uri="{BB962C8B-B14F-4D97-AF65-F5344CB8AC3E}">
        <p14:creationId xmlns:p14="http://schemas.microsoft.com/office/powerpoint/2010/main" val="3987790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19467" y="193899"/>
            <a:ext cx="6138483" cy="729857"/>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D70598-91A2-4E59-85D3-BE86DA5986FC}" type="datetimeFigureOut">
              <a:rPr lang="zh-CN" altLang="en-US" smtClean="0"/>
              <a:t>2022/2/16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F94B8F-26A2-482F-8761-8F719DD48E1D}" type="slidenum">
              <a:rPr lang="zh-CN" altLang="en-US" smtClean="0"/>
              <a:t>‹#›</a:t>
            </a:fld>
            <a:endParaRPr lang="zh-CN" altLang="en-US"/>
          </a:p>
        </p:txBody>
      </p:sp>
      <p:sp>
        <p:nvSpPr>
          <p:cNvPr id="7" name="矩形 6"/>
          <p:cNvSpPr/>
          <p:nvPr userDrawn="1"/>
        </p:nvSpPr>
        <p:spPr>
          <a:xfrm flipV="1">
            <a:off x="0" y="1013450"/>
            <a:ext cx="9144000" cy="43200"/>
          </a:xfrm>
          <a:prstGeom prst="rect">
            <a:avLst/>
          </a:prstGeom>
          <a:gradFill flip="none" rotWithShape="1">
            <a:gsLst>
              <a:gs pos="31000">
                <a:srgbClr val="6D5728">
                  <a:alpha val="40000"/>
                </a:srgbClr>
              </a:gs>
              <a:gs pos="0">
                <a:srgbClr val="008D38"/>
              </a:gs>
              <a:gs pos="100000">
                <a:srgbClr val="D921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824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7D70598-91A2-4E59-85D3-BE86DA5986FC}" type="datetimeFigureOut">
              <a:rPr lang="zh-CN" altLang="en-US" smtClean="0"/>
              <a:t>2022/2/16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F94B8F-26A2-482F-8761-8F719DD48E1D}" type="slidenum">
              <a:rPr lang="zh-CN" altLang="en-US" smtClean="0"/>
              <a:t>‹#›</a:t>
            </a:fld>
            <a:endParaRPr lang="zh-CN" altLang="en-US"/>
          </a:p>
        </p:txBody>
      </p:sp>
    </p:spTree>
    <p:extLst>
      <p:ext uri="{BB962C8B-B14F-4D97-AF65-F5344CB8AC3E}">
        <p14:creationId xmlns:p14="http://schemas.microsoft.com/office/powerpoint/2010/main" val="1473186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71487" y="1825625"/>
            <a:ext cx="2900363"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1825625"/>
            <a:ext cx="2900363"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7D70598-91A2-4E59-85D3-BE86DA5986FC}" type="datetimeFigureOut">
              <a:rPr lang="zh-CN" altLang="en-US" smtClean="0"/>
              <a:t>2022/2/16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F94B8F-26A2-482F-8761-8F719DD48E1D}" type="slidenum">
              <a:rPr lang="zh-CN" altLang="en-US" smtClean="0"/>
              <a:t>‹#›</a:t>
            </a:fld>
            <a:endParaRPr lang="zh-CN" altLang="en-US"/>
          </a:p>
        </p:txBody>
      </p:sp>
    </p:spTree>
    <p:extLst>
      <p:ext uri="{BB962C8B-B14F-4D97-AF65-F5344CB8AC3E}">
        <p14:creationId xmlns:p14="http://schemas.microsoft.com/office/powerpoint/2010/main" val="357926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7D70598-91A2-4E59-85D3-BE86DA5986FC}" type="datetimeFigureOut">
              <a:rPr lang="zh-CN" altLang="en-US" smtClean="0"/>
              <a:t>2022/2/16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1F94B8F-26A2-482F-8761-8F719DD48E1D}" type="slidenum">
              <a:rPr lang="zh-CN" altLang="en-US" smtClean="0"/>
              <a:t>‹#›</a:t>
            </a:fld>
            <a:endParaRPr lang="zh-CN" altLang="en-US"/>
          </a:p>
        </p:txBody>
      </p:sp>
    </p:spTree>
    <p:extLst>
      <p:ext uri="{BB962C8B-B14F-4D97-AF65-F5344CB8AC3E}">
        <p14:creationId xmlns:p14="http://schemas.microsoft.com/office/powerpoint/2010/main" val="1035160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95474" y="213645"/>
            <a:ext cx="6098425" cy="624283"/>
          </a:xfrm>
        </p:spPr>
        <p:txBody>
          <a:bodyPr/>
          <a:lstStyle>
            <a:lvl1pPr>
              <a:defRPr sz="320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A7D70598-91A2-4E59-85D3-BE86DA5986FC}" type="datetimeFigureOut">
              <a:rPr lang="zh-CN" altLang="en-US" smtClean="0"/>
              <a:t>2022/2/16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1F94B8F-26A2-482F-8761-8F719DD48E1D}" type="slidenum">
              <a:rPr lang="zh-CN" altLang="en-US" smtClean="0"/>
              <a:t>‹#›</a:t>
            </a:fld>
            <a:endParaRPr lang="zh-CN" altLang="en-US"/>
          </a:p>
        </p:txBody>
      </p:sp>
      <p:sp>
        <p:nvSpPr>
          <p:cNvPr id="6" name="矩形 5"/>
          <p:cNvSpPr/>
          <p:nvPr userDrawn="1"/>
        </p:nvSpPr>
        <p:spPr>
          <a:xfrm flipV="1">
            <a:off x="0" y="1008844"/>
            <a:ext cx="6552000" cy="43200"/>
          </a:xfrm>
          <a:prstGeom prst="rect">
            <a:avLst/>
          </a:prstGeom>
          <a:gradFill flip="none" rotWithShape="1">
            <a:gsLst>
              <a:gs pos="31000">
                <a:srgbClr val="6D5728">
                  <a:alpha val="40000"/>
                </a:srgbClr>
              </a:gs>
              <a:gs pos="0">
                <a:srgbClr val="008D38"/>
              </a:gs>
              <a:gs pos="100000">
                <a:srgbClr val="D921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04633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D70598-91A2-4E59-85D3-BE86DA5986FC}" type="datetimeFigureOut">
              <a:rPr lang="zh-CN" altLang="en-US" smtClean="0"/>
              <a:t>2022/2/16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1F94B8F-26A2-482F-8761-8F719DD48E1D}" type="slidenum">
              <a:rPr lang="zh-CN" altLang="en-US" smtClean="0"/>
              <a:t>‹#›</a:t>
            </a:fld>
            <a:endParaRPr lang="zh-CN" altLang="en-US"/>
          </a:p>
        </p:txBody>
      </p:sp>
    </p:spTree>
    <p:extLst>
      <p:ext uri="{BB962C8B-B14F-4D97-AF65-F5344CB8AC3E}">
        <p14:creationId xmlns:p14="http://schemas.microsoft.com/office/powerpoint/2010/main" val="158769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7D70598-91A2-4E59-85D3-BE86DA5986FC}" type="datetimeFigureOut">
              <a:rPr lang="zh-CN" altLang="en-US" smtClean="0"/>
              <a:t>2022/2/16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F94B8F-26A2-482F-8761-8F719DD48E1D}" type="slidenum">
              <a:rPr lang="zh-CN" altLang="en-US" smtClean="0"/>
              <a:t>‹#›</a:t>
            </a:fld>
            <a:endParaRPr lang="zh-CN" altLang="en-US"/>
          </a:p>
        </p:txBody>
      </p:sp>
    </p:spTree>
    <p:extLst>
      <p:ext uri="{BB962C8B-B14F-4D97-AF65-F5344CB8AC3E}">
        <p14:creationId xmlns:p14="http://schemas.microsoft.com/office/powerpoint/2010/main" val="2380070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7D70598-91A2-4E59-85D3-BE86DA5986FC}" type="datetimeFigureOut">
              <a:rPr lang="zh-CN" altLang="en-US" smtClean="0"/>
              <a:t>2022/2/16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F94B8F-26A2-482F-8761-8F719DD48E1D}" type="slidenum">
              <a:rPr lang="zh-CN" altLang="en-US" smtClean="0"/>
              <a:t>‹#›</a:t>
            </a:fld>
            <a:endParaRPr lang="zh-CN" altLang="en-US"/>
          </a:p>
        </p:txBody>
      </p:sp>
    </p:spTree>
    <p:extLst>
      <p:ext uri="{BB962C8B-B14F-4D97-AF65-F5344CB8AC3E}">
        <p14:creationId xmlns:p14="http://schemas.microsoft.com/office/powerpoint/2010/main" val="2167513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36558" y="287533"/>
            <a:ext cx="7886700" cy="729857"/>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D70598-91A2-4E59-85D3-BE86DA5986FC}" type="datetimeFigureOut">
              <a:rPr lang="zh-CN" altLang="en-US" smtClean="0"/>
              <a:t>2022/2/16</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94B8F-26A2-482F-8761-8F719DD48E1D}" type="slidenum">
              <a:rPr lang="zh-CN" altLang="en-US" smtClean="0"/>
              <a:t>‹#›</a:t>
            </a:fld>
            <a:endParaRPr lang="zh-CN" altLang="en-US"/>
          </a:p>
        </p:txBody>
      </p:sp>
      <p:pic>
        <p:nvPicPr>
          <p:cNvPr id="7" name="图片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245695" y="108145"/>
            <a:ext cx="2898305" cy="774829"/>
          </a:xfrm>
          <a:prstGeom prst="rect">
            <a:avLst/>
          </a:prstGeom>
        </p:spPr>
      </p:pic>
    </p:spTree>
    <p:extLst>
      <p:ext uri="{BB962C8B-B14F-4D97-AF65-F5344CB8AC3E}">
        <p14:creationId xmlns:p14="http://schemas.microsoft.com/office/powerpoint/2010/main" val="2155628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fi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5.jfif"/><Relationship Id="rId2" Type="http://schemas.openxmlformats.org/officeDocument/2006/relationships/image" Target="../media/image34.jfif"/><Relationship Id="rId1" Type="http://schemas.openxmlformats.org/officeDocument/2006/relationships/slideLayout" Target="../slideLayouts/slideLayout6.xml"/><Relationship Id="rId5" Type="http://schemas.openxmlformats.org/officeDocument/2006/relationships/image" Target="../media/image37.jpg"/><Relationship Id="rId4" Type="http://schemas.openxmlformats.org/officeDocument/2006/relationships/image" Target="../media/image36.jf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6.xml"/><Relationship Id="rId4" Type="http://schemas.openxmlformats.org/officeDocument/2006/relationships/image" Target="../media/image44.tmp"/></Relationships>
</file>

<file path=ppt/slides/_rels/slide55.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57.tm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7.xml"/><Relationship Id="rId4" Type="http://schemas.openxmlformats.org/officeDocument/2006/relationships/image" Target="../media/image69.tmp"/></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tmp"/><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82" y="1310082"/>
            <a:ext cx="4909558" cy="4632275"/>
          </a:xfrm>
          <a:prstGeom prst="rect">
            <a:avLst/>
          </a:prstGeom>
          <a:noFill/>
        </p:spPr>
      </p:pic>
      <p:sp>
        <p:nvSpPr>
          <p:cNvPr id="2" name="标题 1"/>
          <p:cNvSpPr>
            <a:spLocks noGrp="1"/>
          </p:cNvSpPr>
          <p:nvPr>
            <p:ph type="ctrTitle"/>
          </p:nvPr>
        </p:nvSpPr>
        <p:spPr>
          <a:xfrm>
            <a:off x="6507332" y="1775535"/>
            <a:ext cx="1873187" cy="2636667"/>
          </a:xfrm>
        </p:spPr>
        <p:txBody>
          <a:bodyPr/>
          <a:lstStyle/>
          <a:p>
            <a:r>
              <a:rPr lang="zh-CN" altLang="en-US" b="1" dirty="0"/>
              <a:t>植物</a:t>
            </a:r>
            <a:br>
              <a:rPr lang="en-US" altLang="zh-CN" b="1" dirty="0"/>
            </a:br>
            <a:r>
              <a:rPr lang="zh-CN" altLang="en-US" b="1" dirty="0"/>
              <a:t>纤维</a:t>
            </a:r>
            <a:br>
              <a:rPr lang="en-US" altLang="zh-CN" b="1" dirty="0"/>
            </a:br>
            <a:r>
              <a:rPr lang="zh-CN" altLang="en-US" b="1" dirty="0"/>
              <a:t>化学</a:t>
            </a:r>
          </a:p>
        </p:txBody>
      </p:sp>
      <p:sp>
        <p:nvSpPr>
          <p:cNvPr id="3" name="副标题 2"/>
          <p:cNvSpPr>
            <a:spLocks noGrp="1"/>
          </p:cNvSpPr>
          <p:nvPr>
            <p:ph type="subTitle" idx="1"/>
          </p:nvPr>
        </p:nvSpPr>
        <p:spPr>
          <a:xfrm>
            <a:off x="5583740" y="4999827"/>
            <a:ext cx="2788920" cy="942530"/>
          </a:xfrm>
        </p:spPr>
        <p:txBody>
          <a:bodyPr>
            <a:noAutofit/>
          </a:bodyPr>
          <a:lstStyle/>
          <a:p>
            <a:pPr algn="r"/>
            <a:r>
              <a:rPr lang="zh-CN" altLang="en-US" sz="2800" b="1" dirty="0"/>
              <a:t>主讲：章伟伟</a:t>
            </a:r>
            <a:endParaRPr lang="en-US" altLang="zh-CN" sz="2800" b="1" dirty="0"/>
          </a:p>
          <a:p>
            <a:pPr algn="r"/>
            <a:r>
              <a:rPr lang="zh-CN" altLang="en-US" sz="2800" b="1" dirty="0"/>
              <a:t>刘珍珍</a:t>
            </a:r>
            <a:endParaRPr lang="en-US" altLang="zh-CN" sz="2800" b="1" dirty="0"/>
          </a:p>
        </p:txBody>
      </p:sp>
    </p:spTree>
    <p:extLst>
      <p:ext uri="{BB962C8B-B14F-4D97-AF65-F5344CB8AC3E}">
        <p14:creationId xmlns:p14="http://schemas.microsoft.com/office/powerpoint/2010/main" val="560992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992" y="1157539"/>
            <a:ext cx="6496242" cy="5030198"/>
          </a:xfrm>
          <a:prstGeom prst="rect">
            <a:avLst/>
          </a:prstGeom>
        </p:spPr>
      </p:pic>
      <p:sp>
        <p:nvSpPr>
          <p:cNvPr id="4" name="文本框 3"/>
          <p:cNvSpPr txBox="1"/>
          <p:nvPr/>
        </p:nvSpPr>
        <p:spPr>
          <a:xfrm>
            <a:off x="2100471" y="543382"/>
            <a:ext cx="3570208" cy="461665"/>
          </a:xfrm>
          <a:prstGeom prst="rect">
            <a:avLst/>
          </a:prstGeom>
          <a:noFill/>
        </p:spPr>
        <p:txBody>
          <a:bodyPr wrap="none" rtlCol="0">
            <a:spAutoFit/>
          </a:bodyPr>
          <a:lstStyle/>
          <a:p>
            <a:r>
              <a:rPr lang="zh-CN" altLang="en-US" sz="2400" dirty="0"/>
              <a:t>构成半纤维素的主要羰基</a:t>
            </a:r>
          </a:p>
        </p:txBody>
      </p:sp>
      <p:sp>
        <p:nvSpPr>
          <p:cNvPr id="5" name="文本框 4">
            <a:extLst>
              <a:ext uri="{FF2B5EF4-FFF2-40B4-BE49-F238E27FC236}">
                <a16:creationId xmlns:a16="http://schemas.microsoft.com/office/drawing/2014/main" id="{353DA546-5E79-42A5-935B-9079F1DC0349}"/>
              </a:ext>
            </a:extLst>
          </p:cNvPr>
          <p:cNvSpPr txBox="1"/>
          <p:nvPr/>
        </p:nvSpPr>
        <p:spPr>
          <a:xfrm>
            <a:off x="179766" y="1269831"/>
            <a:ext cx="2379215" cy="4524315"/>
          </a:xfrm>
          <a:prstGeom prst="rect">
            <a:avLst/>
          </a:prstGeom>
          <a:noFill/>
        </p:spPr>
        <p:txBody>
          <a:bodyPr wrap="square">
            <a:spAutoFit/>
          </a:bodyPr>
          <a:lstStyle/>
          <a:p>
            <a:pPr marL="0" indent="0">
              <a:buNone/>
            </a:pPr>
            <a:r>
              <a:rPr lang="zh-CN" altLang="en-US" dirty="0">
                <a:latin typeface="Times New Roman" panose="02020603050405020304" pitchFamily="18" charset="0"/>
                <a:cs typeface="Times New Roman" panose="02020603050405020304" pitchFamily="18" charset="0"/>
              </a:rPr>
              <a:t>木糖</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Xylose)</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阿拉伯糖</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Arabinose)</a:t>
            </a:r>
          </a:p>
          <a:p>
            <a:pPr marL="0" indent="0">
              <a:buNone/>
            </a:pPr>
            <a:r>
              <a:rPr lang="zh-CN" altLang="en-US" dirty="0">
                <a:latin typeface="Times New Roman" panose="02020603050405020304" pitchFamily="18" charset="0"/>
                <a:cs typeface="Times New Roman" panose="02020603050405020304" pitchFamily="18" charset="0"/>
              </a:rPr>
              <a:t>甘露糖</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Mannose)</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葡萄糖</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Glucose)</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半乳糖</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Galactose)</a:t>
            </a:r>
            <a:endParaRPr lang="en-US" altLang="zh-CN" dirty="0">
              <a:latin typeface="Times New Roman" panose="02020603050405020304" pitchFamily="18" charset="0"/>
              <a:cs typeface="Times New Roman" panose="02020603050405020304" pitchFamily="18" charset="0"/>
            </a:endParaRPr>
          </a:p>
          <a:p>
            <a:pPr marL="0" indent="0">
              <a:buNone/>
            </a:pPr>
            <a:r>
              <a:rPr lang="en-GB" altLang="zh-CN" dirty="0">
                <a:latin typeface="Times New Roman" panose="02020603050405020304" pitchFamily="18" charset="0"/>
                <a:cs typeface="Times New Roman" panose="02020603050405020304" pitchFamily="18" charset="0"/>
              </a:rPr>
              <a:t>4-0-</a:t>
            </a:r>
            <a:r>
              <a:rPr lang="zh-CN" altLang="en-US" dirty="0">
                <a:latin typeface="Times New Roman" panose="02020603050405020304" pitchFamily="18" charset="0"/>
                <a:cs typeface="Times New Roman" panose="02020603050405020304" pitchFamily="18" charset="0"/>
              </a:rPr>
              <a:t>甲基葡萄糖醛酸</a:t>
            </a:r>
            <a:r>
              <a:rPr lang="en-US" altLang="zh-CN" dirty="0">
                <a:latin typeface="Times New Roman" panose="02020603050405020304" pitchFamily="18" charset="0"/>
                <a:cs typeface="Times New Roman" panose="02020603050405020304" pitchFamily="18" charset="0"/>
              </a:rPr>
              <a:t>(4-0-</a:t>
            </a:r>
            <a:r>
              <a:rPr lang="en-GB" altLang="zh-CN" dirty="0">
                <a:latin typeface="Times New Roman" panose="02020603050405020304" pitchFamily="18" charset="0"/>
                <a:cs typeface="Times New Roman" panose="02020603050405020304" pitchFamily="18" charset="0"/>
              </a:rPr>
              <a:t>Methyl-Glucuronic Acid)</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半露糖醛酸</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Galacturonic Acid)</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葡萄糖醛酸</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Glucuronic Acid)</a:t>
            </a:r>
            <a:endParaRPr lang="en-US" altLang="zh-CN" dirty="0">
              <a:latin typeface="Times New Roman" panose="02020603050405020304" pitchFamily="18" charset="0"/>
              <a:cs typeface="Times New Roman" panose="02020603050405020304" pitchFamily="18" charset="0"/>
            </a:endParaRPr>
          </a:p>
          <a:p>
            <a:pPr marL="0" indent="0">
              <a:buNone/>
            </a:pPr>
            <a:br>
              <a:rPr lang="zh-CN" altLang="en-GB"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另外还有少量的鼠李糖</a:t>
            </a:r>
            <a:r>
              <a:rPr lang="en-US" altLang="zh-CN" dirty="0">
                <a:latin typeface="Times New Roman" panose="02020603050405020304" pitchFamily="18" charset="0"/>
                <a:cs typeface="Times New Roman" panose="02020603050405020304" pitchFamily="18" charset="0"/>
              </a:rPr>
              <a:t>(</a:t>
            </a:r>
            <a:r>
              <a:rPr lang="en-GB" altLang="zh-CN" dirty="0" err="1">
                <a:latin typeface="Times New Roman" panose="02020603050405020304" pitchFamily="18" charset="0"/>
                <a:cs typeface="Times New Roman" panose="02020603050405020304" pitchFamily="18" charset="0"/>
              </a:rPr>
              <a:t>Rhammose</a:t>
            </a:r>
            <a:r>
              <a:rPr lang="en-GB"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和岩藻糖</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Fucose)</a:t>
            </a:r>
            <a:r>
              <a:rPr lang="zh-CN" altLang="en-GB"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590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919" y="1820840"/>
            <a:ext cx="4285098" cy="3607855"/>
          </a:xfrm>
          <a:prstGeom prst="rect">
            <a:avLst/>
          </a:prstGeom>
        </p:spPr>
      </p:pic>
      <p:sp>
        <p:nvSpPr>
          <p:cNvPr id="3" name="矩形 2">
            <a:extLst>
              <a:ext uri="{FF2B5EF4-FFF2-40B4-BE49-F238E27FC236}">
                <a16:creationId xmlns:a16="http://schemas.microsoft.com/office/drawing/2014/main" id="{B7DDF13A-1B4B-4C3A-9D64-2A3A23499F69}"/>
              </a:ext>
            </a:extLst>
          </p:cNvPr>
          <p:cNvSpPr/>
          <p:nvPr/>
        </p:nvSpPr>
        <p:spPr>
          <a:xfrm>
            <a:off x="228499" y="1995261"/>
            <a:ext cx="7302085" cy="2554545"/>
          </a:xfrm>
          <a:prstGeom prst="rect">
            <a:avLst/>
          </a:prstGeom>
        </p:spPr>
        <p:txBody>
          <a:bodyPr wrap="square">
            <a:spAutoFit/>
          </a:bodyPr>
          <a:lstStyle/>
          <a:p>
            <a:r>
              <a:rPr lang="zh-CN" altLang="en-US" sz="2000" b="1" i="0" dirty="0">
                <a:solidFill>
                  <a:srgbClr val="000066"/>
                </a:solidFill>
                <a:effectLst/>
                <a:latin typeface="Times New Roman" panose="02020603050405020304" pitchFamily="18" charset="0"/>
                <a:cs typeface="Times New Roman" panose="02020603050405020304" pitchFamily="18" charset="0"/>
              </a:rPr>
              <a:t>阔叶材：</a:t>
            </a:r>
            <a:br>
              <a:rPr lang="zh-CN" altLang="en-US" sz="2000" b="1" i="0" dirty="0">
                <a:solidFill>
                  <a:srgbClr val="000066"/>
                </a:solidFill>
                <a:effectLst/>
                <a:latin typeface="Times New Roman" panose="02020603050405020304" pitchFamily="18" charset="0"/>
                <a:cs typeface="Times New Roman" panose="02020603050405020304" pitchFamily="18" charset="0"/>
              </a:rPr>
            </a:br>
            <a:r>
              <a:rPr lang="zh-CN" altLang="en-US" sz="2000" b="1" i="0" dirty="0">
                <a:solidFill>
                  <a:srgbClr val="000066"/>
                </a:solidFill>
                <a:effectLst/>
                <a:latin typeface="Times New Roman" panose="02020603050405020304" pitchFamily="18" charset="0"/>
                <a:cs typeface="Times New Roman" panose="02020603050405020304" pitchFamily="18" charset="0"/>
              </a:rPr>
              <a:t>    聚</a:t>
            </a:r>
            <a:r>
              <a:rPr lang="en-US" altLang="zh-CN" sz="2000" b="1" i="0" dirty="0">
                <a:solidFill>
                  <a:srgbClr val="000066"/>
                </a:solidFill>
                <a:effectLst/>
                <a:latin typeface="Times New Roman" panose="02020603050405020304" pitchFamily="18" charset="0"/>
                <a:cs typeface="Times New Roman" panose="02020603050405020304" pitchFamily="18" charset="0"/>
              </a:rPr>
              <a:t>-4-O-</a:t>
            </a:r>
            <a:r>
              <a:rPr lang="zh-CN" altLang="en-US" sz="2000" b="1" i="0" dirty="0">
                <a:solidFill>
                  <a:srgbClr val="000066"/>
                </a:solidFill>
                <a:effectLst/>
                <a:latin typeface="Times New Roman" panose="02020603050405020304" pitchFamily="18" charset="0"/>
                <a:cs typeface="Times New Roman" panose="02020603050405020304" pitchFamily="18" charset="0"/>
              </a:rPr>
              <a:t>甲基葡萄糖醛酸木糖</a:t>
            </a:r>
            <a:br>
              <a:rPr lang="zh-CN" altLang="en-US" sz="2000" b="1" i="0" dirty="0">
                <a:solidFill>
                  <a:srgbClr val="000066"/>
                </a:solidFill>
                <a:effectLst/>
                <a:latin typeface="Times New Roman" panose="02020603050405020304" pitchFamily="18" charset="0"/>
                <a:cs typeface="Times New Roman" panose="02020603050405020304" pitchFamily="18" charset="0"/>
              </a:rPr>
            </a:br>
            <a:r>
              <a:rPr lang="zh-CN" altLang="en-US" sz="2000" b="1" i="0" dirty="0">
                <a:solidFill>
                  <a:srgbClr val="000066"/>
                </a:solidFill>
                <a:effectLst/>
                <a:latin typeface="Times New Roman" panose="02020603050405020304" pitchFamily="18" charset="0"/>
                <a:cs typeface="Times New Roman" panose="02020603050405020304" pitchFamily="18" charset="0"/>
              </a:rPr>
              <a:t>    聚葡萄糖甘露糖</a:t>
            </a:r>
            <a:br>
              <a:rPr lang="zh-CN" altLang="en-US" sz="2000" b="1" i="0" dirty="0">
                <a:solidFill>
                  <a:srgbClr val="000066"/>
                </a:solidFill>
                <a:effectLst/>
                <a:latin typeface="Times New Roman" panose="02020603050405020304" pitchFamily="18" charset="0"/>
                <a:cs typeface="Times New Roman" panose="02020603050405020304" pitchFamily="18" charset="0"/>
              </a:rPr>
            </a:br>
            <a:r>
              <a:rPr lang="zh-CN" altLang="en-US" sz="2000" b="1" i="0" dirty="0">
                <a:solidFill>
                  <a:srgbClr val="000066"/>
                </a:solidFill>
                <a:effectLst/>
                <a:latin typeface="Times New Roman" panose="02020603050405020304" pitchFamily="18" charset="0"/>
                <a:cs typeface="Times New Roman" panose="02020603050405020304" pitchFamily="18" charset="0"/>
              </a:rPr>
              <a:t>针叶材：</a:t>
            </a:r>
            <a:br>
              <a:rPr lang="zh-CN" altLang="en-US" sz="2000" b="1" i="0" dirty="0">
                <a:solidFill>
                  <a:srgbClr val="000066"/>
                </a:solidFill>
                <a:effectLst/>
                <a:latin typeface="Times New Roman" panose="02020603050405020304" pitchFamily="18" charset="0"/>
                <a:cs typeface="Times New Roman" panose="02020603050405020304" pitchFamily="18" charset="0"/>
              </a:rPr>
            </a:br>
            <a:r>
              <a:rPr lang="zh-CN" altLang="en-US" sz="2000" b="1" i="0" dirty="0">
                <a:solidFill>
                  <a:srgbClr val="000066"/>
                </a:solidFill>
                <a:effectLst/>
                <a:latin typeface="Times New Roman" panose="02020603050405020304" pitchFamily="18" charset="0"/>
                <a:cs typeface="Times New Roman" panose="02020603050405020304" pitchFamily="18" charset="0"/>
              </a:rPr>
              <a:t>    聚半乳糖葡萄糖甘露糖</a:t>
            </a:r>
            <a:br>
              <a:rPr lang="zh-CN" altLang="en-US" sz="2000" b="1" i="0" dirty="0">
                <a:solidFill>
                  <a:srgbClr val="000066"/>
                </a:solidFill>
                <a:effectLst/>
                <a:latin typeface="Times New Roman" panose="02020603050405020304" pitchFamily="18" charset="0"/>
                <a:cs typeface="Times New Roman" panose="02020603050405020304" pitchFamily="18" charset="0"/>
              </a:rPr>
            </a:br>
            <a:r>
              <a:rPr lang="zh-CN" altLang="en-US" sz="2000" b="1" i="0" dirty="0">
                <a:solidFill>
                  <a:srgbClr val="000066"/>
                </a:solidFill>
                <a:effectLst/>
                <a:latin typeface="Times New Roman" panose="02020603050405020304" pitchFamily="18" charset="0"/>
                <a:cs typeface="Times New Roman" panose="02020603050405020304" pitchFamily="18" charset="0"/>
              </a:rPr>
              <a:t>    聚阿拉伯糖</a:t>
            </a:r>
            <a:r>
              <a:rPr lang="en-US" altLang="zh-CN" sz="2000" b="1" i="0" dirty="0">
                <a:solidFill>
                  <a:srgbClr val="000066"/>
                </a:solidFill>
                <a:effectLst/>
                <a:latin typeface="Times New Roman" panose="02020603050405020304" pitchFamily="18" charset="0"/>
                <a:cs typeface="Times New Roman" panose="02020603050405020304" pitchFamily="18" charset="0"/>
              </a:rPr>
              <a:t>-4-O-</a:t>
            </a:r>
            <a:r>
              <a:rPr lang="zh-CN" altLang="en-US" sz="2000" b="1" i="0" dirty="0">
                <a:solidFill>
                  <a:srgbClr val="000066"/>
                </a:solidFill>
                <a:effectLst/>
                <a:latin typeface="Times New Roman" panose="02020603050405020304" pitchFamily="18" charset="0"/>
                <a:cs typeface="Times New Roman" panose="02020603050405020304" pitchFamily="18" charset="0"/>
              </a:rPr>
              <a:t>甲基葡萄糖醛酸木糖</a:t>
            </a:r>
            <a:br>
              <a:rPr lang="zh-CN" altLang="en-US" sz="2000" b="1" i="0" dirty="0">
                <a:solidFill>
                  <a:srgbClr val="000066"/>
                </a:solidFill>
                <a:effectLst/>
                <a:latin typeface="Times New Roman" panose="02020603050405020304" pitchFamily="18" charset="0"/>
                <a:cs typeface="Times New Roman" panose="02020603050405020304" pitchFamily="18" charset="0"/>
              </a:rPr>
            </a:br>
            <a:r>
              <a:rPr lang="zh-CN" altLang="en-US" sz="2000" b="1" i="0" dirty="0">
                <a:solidFill>
                  <a:srgbClr val="000066"/>
                </a:solidFill>
                <a:effectLst/>
                <a:latin typeface="Times New Roman" panose="02020603050405020304" pitchFamily="18" charset="0"/>
                <a:cs typeface="Times New Roman" panose="02020603050405020304" pitchFamily="18" charset="0"/>
              </a:rPr>
              <a:t>禾本科：</a:t>
            </a:r>
            <a:br>
              <a:rPr lang="zh-CN" altLang="en-US" sz="2000" b="1" i="0" dirty="0">
                <a:solidFill>
                  <a:srgbClr val="000066"/>
                </a:solidFill>
                <a:effectLst/>
                <a:latin typeface="Times New Roman" panose="02020603050405020304" pitchFamily="18" charset="0"/>
                <a:cs typeface="Times New Roman" panose="02020603050405020304" pitchFamily="18" charset="0"/>
              </a:rPr>
            </a:br>
            <a:r>
              <a:rPr lang="zh-CN" altLang="en-US" sz="2000" b="1" i="0" dirty="0">
                <a:solidFill>
                  <a:srgbClr val="000066"/>
                </a:solidFill>
                <a:effectLst/>
                <a:latin typeface="Times New Roman" panose="02020603050405020304" pitchFamily="18" charset="0"/>
                <a:cs typeface="Times New Roman" panose="02020603050405020304" pitchFamily="18" charset="0"/>
              </a:rPr>
              <a:t>    聚阿拉伯糖</a:t>
            </a:r>
            <a:r>
              <a:rPr lang="en-US" altLang="zh-CN" sz="2000" b="1" i="0" dirty="0">
                <a:solidFill>
                  <a:srgbClr val="000066"/>
                </a:solidFill>
                <a:effectLst/>
                <a:latin typeface="Times New Roman" panose="02020603050405020304" pitchFamily="18" charset="0"/>
                <a:cs typeface="Times New Roman" panose="02020603050405020304" pitchFamily="18" charset="0"/>
              </a:rPr>
              <a:t>-4-O-</a:t>
            </a:r>
            <a:r>
              <a:rPr lang="zh-CN" altLang="en-US" sz="2000" b="1" i="0" dirty="0">
                <a:solidFill>
                  <a:srgbClr val="000066"/>
                </a:solidFill>
                <a:effectLst/>
                <a:latin typeface="Times New Roman" panose="02020603050405020304" pitchFamily="18" charset="0"/>
                <a:cs typeface="Times New Roman" panose="02020603050405020304" pitchFamily="18" charset="0"/>
              </a:rPr>
              <a:t>甲基葡萄糖醛酸木糖</a:t>
            </a:r>
            <a:r>
              <a:rPr lang="zh-CN" altLang="en-US"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3184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56492" y="434365"/>
            <a:ext cx="6138863" cy="730250"/>
          </a:xfrm>
        </p:spPr>
        <p:txBody>
          <a:bodyPr/>
          <a:lstStyle/>
          <a:p>
            <a:r>
              <a:rPr lang="en-US" altLang="zh-CN" dirty="0"/>
              <a:t>3.</a:t>
            </a:r>
            <a:r>
              <a:rPr lang="zh-CN" altLang="en-US" dirty="0"/>
              <a:t>木素</a:t>
            </a:r>
          </a:p>
        </p:txBody>
      </p:sp>
      <p:sp>
        <p:nvSpPr>
          <p:cNvPr id="3" name="内容占位符 2"/>
          <p:cNvSpPr>
            <a:spLocks noGrp="1"/>
          </p:cNvSpPr>
          <p:nvPr>
            <p:ph idx="4294967295"/>
          </p:nvPr>
        </p:nvSpPr>
        <p:spPr>
          <a:xfrm>
            <a:off x="656492" y="1263878"/>
            <a:ext cx="7886700" cy="1339606"/>
          </a:xfrm>
        </p:spPr>
        <p:txBody>
          <a:bodyPr>
            <a:normAutofit/>
          </a:bodyPr>
          <a:lstStyle/>
          <a:p>
            <a:pPr marL="0" indent="0">
              <a:lnSpc>
                <a:spcPct val="150000"/>
              </a:lnSpc>
              <a:buNone/>
            </a:pPr>
            <a:r>
              <a:rPr lang="zh-CN" altLang="en-US" sz="2400" b="1" dirty="0"/>
              <a:t>由苯基丙烷结构单元通过碳</a:t>
            </a:r>
            <a:r>
              <a:rPr lang="en-US" altLang="zh-CN" sz="2400" b="1" dirty="0"/>
              <a:t>-</a:t>
            </a:r>
            <a:r>
              <a:rPr lang="zh-CN" altLang="en-US" sz="2400" b="1" dirty="0"/>
              <a:t>碳键和醚键联结构成具有三度空间结构的芳香族高分子化合物。</a:t>
            </a:r>
            <a:r>
              <a:rPr lang="zh-CN" altLang="en-US" sz="2400" dirty="0"/>
              <a:t> </a:t>
            </a:r>
          </a:p>
        </p:txBody>
      </p:sp>
      <p:pic>
        <p:nvPicPr>
          <p:cNvPr id="6" name="图片 5">
            <a:extLst>
              <a:ext uri="{FF2B5EF4-FFF2-40B4-BE49-F238E27FC236}">
                <a16:creationId xmlns:a16="http://schemas.microsoft.com/office/drawing/2014/main" id="{D2D8E5DE-3C29-476F-9D2C-653511770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42" y="2378359"/>
            <a:ext cx="6403674" cy="3096282"/>
          </a:xfrm>
          <a:prstGeom prst="rect">
            <a:avLst/>
          </a:prstGeom>
        </p:spPr>
      </p:pic>
      <p:sp>
        <p:nvSpPr>
          <p:cNvPr id="7" name="文本框 6">
            <a:extLst>
              <a:ext uri="{FF2B5EF4-FFF2-40B4-BE49-F238E27FC236}">
                <a16:creationId xmlns:a16="http://schemas.microsoft.com/office/drawing/2014/main" id="{632BD367-0BF8-401F-841B-BB117D299122}"/>
              </a:ext>
            </a:extLst>
          </p:cNvPr>
          <p:cNvSpPr txBox="1"/>
          <p:nvPr/>
        </p:nvSpPr>
        <p:spPr>
          <a:xfrm>
            <a:off x="1344772" y="5509353"/>
            <a:ext cx="1766427" cy="707886"/>
          </a:xfrm>
          <a:prstGeom prst="rect">
            <a:avLst/>
          </a:prstGeom>
          <a:noFill/>
        </p:spPr>
        <p:txBody>
          <a:bodyPr wrap="square" rtlCol="0">
            <a:spAutoFit/>
          </a:bodyPr>
          <a:lstStyle/>
          <a:p>
            <a:r>
              <a:rPr lang="zh-CN" altLang="en-US" sz="2000" dirty="0"/>
              <a:t>愈创木基丙烷</a:t>
            </a:r>
            <a:endParaRPr lang="en-US" altLang="zh-CN" sz="2000" dirty="0"/>
          </a:p>
          <a:p>
            <a:pPr algn="ctr"/>
            <a:r>
              <a:rPr lang="zh-CN" altLang="en-US" sz="2000" dirty="0"/>
              <a:t>（</a:t>
            </a:r>
            <a:r>
              <a:rPr lang="en-US" altLang="zh-CN" sz="2000" dirty="0"/>
              <a:t>G</a:t>
            </a:r>
            <a:r>
              <a:rPr lang="zh-CN" altLang="en-US" sz="2000" dirty="0"/>
              <a:t>型）</a:t>
            </a:r>
          </a:p>
        </p:txBody>
      </p:sp>
      <p:sp>
        <p:nvSpPr>
          <p:cNvPr id="8" name="文本框 7">
            <a:extLst>
              <a:ext uri="{FF2B5EF4-FFF2-40B4-BE49-F238E27FC236}">
                <a16:creationId xmlns:a16="http://schemas.microsoft.com/office/drawing/2014/main" id="{C449205D-B95B-452F-9A14-A339AD7EAF5D}"/>
              </a:ext>
            </a:extLst>
          </p:cNvPr>
          <p:cNvSpPr txBox="1"/>
          <p:nvPr/>
        </p:nvSpPr>
        <p:spPr>
          <a:xfrm>
            <a:off x="3842986" y="5509353"/>
            <a:ext cx="1766427" cy="707886"/>
          </a:xfrm>
          <a:prstGeom prst="rect">
            <a:avLst/>
          </a:prstGeom>
          <a:noFill/>
        </p:spPr>
        <p:txBody>
          <a:bodyPr wrap="square" rtlCol="0">
            <a:spAutoFit/>
          </a:bodyPr>
          <a:lstStyle/>
          <a:p>
            <a:r>
              <a:rPr lang="zh-CN" altLang="en-US" sz="2000" dirty="0"/>
              <a:t>紫丁香基丙烷</a:t>
            </a:r>
            <a:endParaRPr lang="en-US" altLang="zh-CN" sz="2000" dirty="0"/>
          </a:p>
          <a:p>
            <a:pPr algn="ctr"/>
            <a:r>
              <a:rPr lang="zh-CN" altLang="en-US" sz="2000" dirty="0"/>
              <a:t>（</a:t>
            </a:r>
            <a:r>
              <a:rPr lang="en-US" altLang="zh-CN" sz="2000" dirty="0"/>
              <a:t>S</a:t>
            </a:r>
            <a:r>
              <a:rPr lang="zh-CN" altLang="en-US" sz="2000" dirty="0"/>
              <a:t>型）</a:t>
            </a:r>
          </a:p>
        </p:txBody>
      </p:sp>
      <p:sp>
        <p:nvSpPr>
          <p:cNvPr id="9" name="文本框 8">
            <a:extLst>
              <a:ext uri="{FF2B5EF4-FFF2-40B4-BE49-F238E27FC236}">
                <a16:creationId xmlns:a16="http://schemas.microsoft.com/office/drawing/2014/main" id="{CDAE1B2F-395A-4C0F-9C47-66A97E68C5FC}"/>
              </a:ext>
            </a:extLst>
          </p:cNvPr>
          <p:cNvSpPr txBox="1"/>
          <p:nvPr/>
        </p:nvSpPr>
        <p:spPr>
          <a:xfrm>
            <a:off x="5712314" y="5514236"/>
            <a:ext cx="1840502" cy="707886"/>
          </a:xfrm>
          <a:prstGeom prst="rect">
            <a:avLst/>
          </a:prstGeom>
          <a:noFill/>
        </p:spPr>
        <p:txBody>
          <a:bodyPr wrap="square" rtlCol="0">
            <a:spAutoFit/>
          </a:bodyPr>
          <a:lstStyle/>
          <a:p>
            <a:pPr algn="ctr"/>
            <a:r>
              <a:rPr lang="zh-CN" altLang="en-US" sz="2000" dirty="0"/>
              <a:t>对羟苯基丙烷</a:t>
            </a:r>
            <a:endParaRPr lang="en-US" altLang="zh-CN" sz="2000" dirty="0"/>
          </a:p>
          <a:p>
            <a:pPr algn="ctr"/>
            <a:r>
              <a:rPr lang="zh-CN" altLang="en-US" sz="2000" dirty="0"/>
              <a:t>（</a:t>
            </a:r>
            <a:r>
              <a:rPr lang="en-US" altLang="zh-CN" sz="2000" dirty="0"/>
              <a:t>H</a:t>
            </a:r>
            <a:r>
              <a:rPr lang="zh-CN" altLang="en-US" sz="2000" dirty="0"/>
              <a:t>型）</a:t>
            </a:r>
          </a:p>
        </p:txBody>
      </p:sp>
    </p:spTree>
    <p:extLst>
      <p:ext uri="{BB962C8B-B14F-4D97-AF65-F5344CB8AC3E}">
        <p14:creationId xmlns:p14="http://schemas.microsoft.com/office/powerpoint/2010/main" val="1042099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514" y="1320268"/>
            <a:ext cx="5173788" cy="4217463"/>
          </a:xfrm>
          <a:prstGeom prst="rect">
            <a:avLst/>
          </a:prstGeom>
        </p:spPr>
      </p:pic>
    </p:spTree>
    <p:extLst>
      <p:ext uri="{BB962C8B-B14F-4D97-AF65-F5344CB8AC3E}">
        <p14:creationId xmlns:p14="http://schemas.microsoft.com/office/powerpoint/2010/main" val="276313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28650" y="465210"/>
            <a:ext cx="6138863" cy="730250"/>
          </a:xfrm>
        </p:spPr>
        <p:txBody>
          <a:bodyPr/>
          <a:lstStyle/>
          <a:p>
            <a:r>
              <a:rPr lang="en-US" altLang="zh-CN" sz="3200" dirty="0"/>
              <a:t>1.2</a:t>
            </a:r>
            <a:r>
              <a:rPr lang="zh-CN" altLang="en-US" sz="3200" dirty="0"/>
              <a:t>与纤维有关的几个概念</a:t>
            </a:r>
          </a:p>
        </p:txBody>
      </p:sp>
      <p:sp>
        <p:nvSpPr>
          <p:cNvPr id="3" name="内容占位符 2"/>
          <p:cNvSpPr>
            <a:spLocks noGrp="1"/>
          </p:cNvSpPr>
          <p:nvPr>
            <p:ph idx="4294967295"/>
          </p:nvPr>
        </p:nvSpPr>
        <p:spPr>
          <a:xfrm>
            <a:off x="628650" y="1521963"/>
            <a:ext cx="7886700" cy="1902548"/>
          </a:xfrm>
        </p:spPr>
        <p:txBody>
          <a:bodyPr/>
          <a:lstStyle/>
          <a:p>
            <a:pPr marL="0" indent="0">
              <a:buNone/>
            </a:pPr>
            <a:r>
              <a:rPr lang="en-US" altLang="zh-CN" dirty="0"/>
              <a:t>1. </a:t>
            </a:r>
            <a:r>
              <a:rPr lang="zh-CN" altLang="en-US" dirty="0"/>
              <a:t>综纤维素（</a:t>
            </a:r>
            <a:r>
              <a:rPr lang="en-US" altLang="zh-CN" dirty="0" err="1"/>
              <a:t>Holocellulose</a:t>
            </a:r>
            <a:r>
              <a:rPr lang="zh-CN" altLang="en-US" dirty="0"/>
              <a:t>）</a:t>
            </a:r>
            <a:endParaRPr lang="en-US" altLang="zh-CN" dirty="0"/>
          </a:p>
          <a:p>
            <a:pPr marL="0" indent="0">
              <a:buNone/>
            </a:pPr>
            <a:r>
              <a:rPr lang="zh-CN" altLang="en-US" sz="2400" b="1" dirty="0"/>
              <a:t>综纤维素是指植物纤维原料在除去抽出物和木素后所保留的全部碳水化合物。</a:t>
            </a:r>
            <a:endParaRPr lang="en-US" altLang="zh-CN" sz="2400" b="1" dirty="0"/>
          </a:p>
          <a:p>
            <a:pPr marL="0" indent="0">
              <a:buNone/>
            </a:pPr>
            <a:r>
              <a:rPr lang="zh-CN" altLang="en-US" sz="2400" b="1" dirty="0">
                <a:solidFill>
                  <a:srgbClr val="FF0000"/>
                </a:solidFill>
              </a:rPr>
              <a:t>即植物纤维原料中纤维素和半纤维素的总和。</a:t>
            </a:r>
            <a:r>
              <a:rPr lang="zh-CN" altLang="en-US" sz="2400" dirty="0"/>
              <a:t> </a:t>
            </a:r>
          </a:p>
        </p:txBody>
      </p:sp>
      <p:pic>
        <p:nvPicPr>
          <p:cNvPr id="4" name="图片 3">
            <a:extLst>
              <a:ext uri="{FF2B5EF4-FFF2-40B4-BE49-F238E27FC236}">
                <a16:creationId xmlns:a16="http://schemas.microsoft.com/office/drawing/2014/main" id="{37F2A601-3CF5-4EE3-9C94-EDE2E73DA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421" y="3544032"/>
            <a:ext cx="2934783" cy="2160000"/>
          </a:xfrm>
          <a:prstGeom prst="rect">
            <a:avLst/>
          </a:prstGeom>
        </p:spPr>
      </p:pic>
      <p:pic>
        <p:nvPicPr>
          <p:cNvPr id="5" name="图片 4">
            <a:extLst>
              <a:ext uri="{FF2B5EF4-FFF2-40B4-BE49-F238E27FC236}">
                <a16:creationId xmlns:a16="http://schemas.microsoft.com/office/drawing/2014/main" id="{67FF09D5-48DD-4039-AB1C-3621007FEA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916" t="1602" r="13104" b="15651"/>
          <a:stretch/>
        </p:blipFill>
        <p:spPr>
          <a:xfrm>
            <a:off x="5130169" y="3544032"/>
            <a:ext cx="1805111" cy="2160000"/>
          </a:xfrm>
          <a:prstGeom prst="rect">
            <a:avLst/>
          </a:prstGeom>
        </p:spPr>
      </p:pic>
      <p:sp>
        <p:nvSpPr>
          <p:cNvPr id="7" name="文本框 6">
            <a:extLst>
              <a:ext uri="{FF2B5EF4-FFF2-40B4-BE49-F238E27FC236}">
                <a16:creationId xmlns:a16="http://schemas.microsoft.com/office/drawing/2014/main" id="{6424FC14-37E8-42AB-9333-16B87557C541}"/>
              </a:ext>
            </a:extLst>
          </p:cNvPr>
          <p:cNvSpPr txBox="1"/>
          <p:nvPr/>
        </p:nvSpPr>
        <p:spPr>
          <a:xfrm>
            <a:off x="3015646" y="5868376"/>
            <a:ext cx="646331" cy="369332"/>
          </a:xfrm>
          <a:prstGeom prst="rect">
            <a:avLst/>
          </a:prstGeom>
          <a:noFill/>
        </p:spPr>
        <p:txBody>
          <a:bodyPr wrap="none" rtlCol="0">
            <a:spAutoFit/>
          </a:bodyPr>
          <a:lstStyle/>
          <a:p>
            <a:r>
              <a:rPr lang="zh-CN" altLang="en-US" dirty="0"/>
              <a:t>木材</a:t>
            </a:r>
          </a:p>
        </p:txBody>
      </p:sp>
      <p:sp>
        <p:nvSpPr>
          <p:cNvPr id="8" name="文本框 7">
            <a:extLst>
              <a:ext uri="{FF2B5EF4-FFF2-40B4-BE49-F238E27FC236}">
                <a16:creationId xmlns:a16="http://schemas.microsoft.com/office/drawing/2014/main" id="{BA7EB533-E526-4B90-9622-A28622281C9D}"/>
              </a:ext>
            </a:extLst>
          </p:cNvPr>
          <p:cNvSpPr txBox="1"/>
          <p:nvPr/>
        </p:nvSpPr>
        <p:spPr>
          <a:xfrm>
            <a:off x="5594142" y="5868376"/>
            <a:ext cx="877163" cy="369332"/>
          </a:xfrm>
          <a:prstGeom prst="rect">
            <a:avLst/>
          </a:prstGeom>
          <a:noFill/>
        </p:spPr>
        <p:txBody>
          <a:bodyPr wrap="none" rtlCol="0">
            <a:spAutoFit/>
          </a:bodyPr>
          <a:lstStyle/>
          <a:p>
            <a:r>
              <a:rPr lang="zh-CN" altLang="en-US" dirty="0"/>
              <a:t>纤维态</a:t>
            </a:r>
          </a:p>
        </p:txBody>
      </p:sp>
    </p:spTree>
    <p:extLst>
      <p:ext uri="{BB962C8B-B14F-4D97-AF65-F5344CB8AC3E}">
        <p14:creationId xmlns:p14="http://schemas.microsoft.com/office/powerpoint/2010/main" val="4862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50984" y="638053"/>
            <a:ext cx="6138863" cy="730250"/>
          </a:xfrm>
        </p:spPr>
        <p:txBody>
          <a:bodyPr/>
          <a:lstStyle/>
          <a:p>
            <a:r>
              <a:rPr lang="zh-CN" altLang="en-US" sz="2800" dirty="0"/>
              <a:t>制备综纤维素的方法</a:t>
            </a:r>
          </a:p>
        </p:txBody>
      </p:sp>
      <p:sp>
        <p:nvSpPr>
          <p:cNvPr id="3" name="内容占位符 2"/>
          <p:cNvSpPr>
            <a:spLocks noGrp="1"/>
          </p:cNvSpPr>
          <p:nvPr>
            <p:ph idx="4294967295"/>
          </p:nvPr>
        </p:nvSpPr>
        <p:spPr>
          <a:xfrm>
            <a:off x="550984" y="1422522"/>
            <a:ext cx="7870825" cy="4797425"/>
          </a:xfrm>
        </p:spPr>
        <p:txBody>
          <a:bodyPr>
            <a:noAutofit/>
          </a:bodyPr>
          <a:lstStyle/>
          <a:p>
            <a:pPr marL="0" indent="0">
              <a:lnSpc>
                <a:spcPct val="100000"/>
              </a:lnSpc>
              <a:spcBef>
                <a:spcPts val="0"/>
              </a:spcBef>
              <a:spcAft>
                <a:spcPts val="1200"/>
              </a:spcAft>
              <a:buNone/>
            </a:pPr>
            <a:r>
              <a:rPr lang="zh-CN" altLang="en-US" sz="2400" b="1" dirty="0"/>
              <a:t>➢ 氯化法</a:t>
            </a:r>
            <a:r>
              <a:rPr lang="en-US" altLang="zh-CN" sz="2400" b="1" dirty="0"/>
              <a:t>(</a:t>
            </a:r>
            <a:r>
              <a:rPr lang="en-GB" altLang="zh-CN" sz="2400" b="1" dirty="0"/>
              <a:t>Cl</a:t>
            </a:r>
            <a:r>
              <a:rPr lang="en-GB" altLang="zh-CN" sz="2400" b="1" baseline="-25000" dirty="0"/>
              <a:t>2</a:t>
            </a:r>
            <a:r>
              <a:rPr lang="en-GB" altLang="zh-CN" sz="2400" b="1" dirty="0"/>
              <a:t>)</a:t>
            </a:r>
            <a:r>
              <a:rPr lang="zh-CN" altLang="en-US" sz="2400" b="1" dirty="0"/>
              <a:t>：</a:t>
            </a:r>
            <a:r>
              <a:rPr lang="zh-CN" altLang="en-US" sz="2400" dirty="0"/>
              <a:t>用氯气处理无抽提物试样，然后用乙醇胺的乙醇溶液抽提，将氯化木塑溶出，残渣即为综纤维素。</a:t>
            </a:r>
            <a:endParaRPr lang="en-US" altLang="zh-CN" sz="2400" dirty="0"/>
          </a:p>
          <a:p>
            <a:pPr marL="0" indent="0">
              <a:lnSpc>
                <a:spcPct val="100000"/>
              </a:lnSpc>
              <a:spcBef>
                <a:spcPts val="0"/>
              </a:spcBef>
              <a:spcAft>
                <a:spcPts val="1200"/>
              </a:spcAft>
              <a:buNone/>
            </a:pPr>
            <a:r>
              <a:rPr lang="en-GB" altLang="zh-CN" sz="2400" b="1" dirty="0"/>
              <a:t>➢ </a:t>
            </a:r>
            <a:r>
              <a:rPr lang="zh-CN" altLang="en-US" sz="2400" b="1" dirty="0"/>
              <a:t>亚氯酸钠法</a:t>
            </a:r>
            <a:r>
              <a:rPr lang="en-US" altLang="zh-CN" sz="2400" b="1" dirty="0"/>
              <a:t>(</a:t>
            </a:r>
            <a:r>
              <a:rPr lang="en-GB" altLang="zh-CN" sz="2400" b="1" dirty="0"/>
              <a:t>NaClO</a:t>
            </a:r>
            <a:r>
              <a:rPr lang="en-GB" altLang="zh-CN" sz="2400" b="1" baseline="-25000" dirty="0"/>
              <a:t>2</a:t>
            </a:r>
            <a:r>
              <a:rPr lang="en-GB" altLang="zh-CN" sz="2400" b="1" dirty="0"/>
              <a:t>)</a:t>
            </a:r>
            <a:r>
              <a:rPr lang="zh-CN" altLang="en-US" sz="2400" b="1" dirty="0"/>
              <a:t>：</a:t>
            </a:r>
            <a:r>
              <a:rPr lang="zh-CN" altLang="en-US" sz="2400" dirty="0"/>
              <a:t>用亚氯酸钠处理无抽提试样，使木素被氧化而除去，得到含有部分降解的碳水化合物，即为综纤维素。</a:t>
            </a:r>
            <a:endParaRPr lang="en-US" altLang="zh-CN" sz="2400" dirty="0"/>
          </a:p>
          <a:p>
            <a:pPr marL="0" indent="0">
              <a:lnSpc>
                <a:spcPct val="100000"/>
              </a:lnSpc>
              <a:spcBef>
                <a:spcPts val="0"/>
              </a:spcBef>
              <a:spcAft>
                <a:spcPts val="1200"/>
              </a:spcAft>
              <a:buNone/>
            </a:pPr>
            <a:r>
              <a:rPr lang="en-GB" altLang="zh-CN" sz="2400" b="1" dirty="0"/>
              <a:t>➢ </a:t>
            </a:r>
            <a:r>
              <a:rPr lang="zh-CN" altLang="en-US" sz="2400" b="1" dirty="0"/>
              <a:t>二氧化氯法</a:t>
            </a:r>
            <a:r>
              <a:rPr lang="en-US" altLang="zh-CN" sz="2400" b="1" dirty="0"/>
              <a:t>(</a:t>
            </a:r>
            <a:r>
              <a:rPr lang="en-GB" altLang="zh-CN" sz="2400" b="1" dirty="0"/>
              <a:t>ClO</a:t>
            </a:r>
            <a:r>
              <a:rPr lang="en-GB" altLang="zh-CN" sz="2400" b="1" baseline="-25000" dirty="0"/>
              <a:t>2</a:t>
            </a:r>
            <a:r>
              <a:rPr lang="en-GB" altLang="zh-CN" sz="2400" b="1" dirty="0"/>
              <a:t>)</a:t>
            </a:r>
            <a:r>
              <a:rPr lang="zh-CN" altLang="en-US" sz="2400" b="1" dirty="0"/>
              <a:t>：</a:t>
            </a:r>
            <a:r>
              <a:rPr lang="zh-CN" altLang="en-US" sz="2400" dirty="0"/>
              <a:t>用二氧化氯加碳酸氢钠的饱和溶液处理无抽提试样，把其中的木素氧化除去，残渣即为综纤维素。</a:t>
            </a:r>
            <a:endParaRPr lang="en-US" altLang="zh-CN" sz="2400" dirty="0"/>
          </a:p>
          <a:p>
            <a:pPr marL="0" indent="0">
              <a:lnSpc>
                <a:spcPct val="100000"/>
              </a:lnSpc>
              <a:spcBef>
                <a:spcPts val="0"/>
              </a:spcBef>
              <a:spcAft>
                <a:spcPts val="1200"/>
              </a:spcAft>
              <a:buNone/>
            </a:pPr>
            <a:r>
              <a:rPr lang="en-GB" altLang="zh-CN" sz="2400" b="1" dirty="0"/>
              <a:t>➢ </a:t>
            </a:r>
            <a:r>
              <a:rPr lang="zh-CN" altLang="en-US" sz="2400" b="1" dirty="0"/>
              <a:t>过醋酸法</a:t>
            </a:r>
            <a:r>
              <a:rPr lang="en-US" altLang="zh-CN" sz="2400" b="1" dirty="0"/>
              <a:t>(</a:t>
            </a:r>
            <a:r>
              <a:rPr lang="en-GB" altLang="zh-CN" sz="2400" b="1" dirty="0"/>
              <a:t>CH</a:t>
            </a:r>
            <a:r>
              <a:rPr lang="en-GB" altLang="zh-CN" sz="2400" b="1" baseline="-25000" dirty="0"/>
              <a:t>3</a:t>
            </a:r>
            <a:r>
              <a:rPr lang="en-GB" altLang="zh-CN" sz="2400" b="1" dirty="0"/>
              <a:t>COOOH) </a:t>
            </a:r>
            <a:r>
              <a:rPr lang="zh-CN" altLang="en-US" sz="2400" b="1" dirty="0"/>
              <a:t>：</a:t>
            </a:r>
            <a:r>
              <a:rPr lang="zh-CN" altLang="en-US" sz="2400" dirty="0"/>
              <a:t>在醋酸钠溶液中加入醋酸酐和过氧化氢形成过醋酸溶液，</a:t>
            </a:r>
            <a:r>
              <a:rPr lang="en-US" altLang="zh-CN" sz="2400" dirty="0"/>
              <a:t>70</a:t>
            </a:r>
            <a:r>
              <a:rPr lang="zh-CN" altLang="en-US" sz="2400" dirty="0"/>
              <a:t>℃处理无 抽提试样，将木素氧化除去，残渣即为综纤维素。</a:t>
            </a:r>
          </a:p>
        </p:txBody>
      </p:sp>
    </p:spTree>
    <p:extLst>
      <p:ext uri="{BB962C8B-B14F-4D97-AF65-F5344CB8AC3E}">
        <p14:creationId xmlns:p14="http://schemas.microsoft.com/office/powerpoint/2010/main" val="3565832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4012" y="657591"/>
            <a:ext cx="8355975" cy="566332"/>
          </a:xfrm>
        </p:spPr>
        <p:txBody>
          <a:bodyPr>
            <a:normAutofit/>
          </a:bodyPr>
          <a:lstStyle/>
          <a:p>
            <a:r>
              <a:rPr lang="en-US" altLang="zh-CN" sz="2800" b="1" dirty="0"/>
              <a:t>2.</a:t>
            </a:r>
            <a:r>
              <a:rPr lang="zh-CN" altLang="en-US" sz="2800" b="1" dirty="0"/>
              <a:t> </a:t>
            </a:r>
            <a:r>
              <a:rPr lang="en-US" altLang="zh-CN" sz="2800" b="1" dirty="0"/>
              <a:t>α-</a:t>
            </a:r>
            <a:r>
              <a:rPr lang="zh-CN" altLang="en-US" sz="2800" b="1" dirty="0"/>
              <a:t>纤维素、 </a:t>
            </a:r>
            <a:r>
              <a:rPr lang="en-US" altLang="zh-CN" sz="2800" b="1" dirty="0"/>
              <a:t>β-</a:t>
            </a:r>
            <a:r>
              <a:rPr lang="zh-CN" altLang="en-US" sz="2800" b="1" dirty="0"/>
              <a:t>纤维素、 </a:t>
            </a:r>
            <a:r>
              <a:rPr lang="en-US" altLang="zh-CN" sz="2800" b="1" dirty="0"/>
              <a:t>γ-</a:t>
            </a:r>
            <a:r>
              <a:rPr lang="zh-CN" altLang="en-US" sz="2800" b="1" dirty="0"/>
              <a:t>纤维素、工业半纤维素</a:t>
            </a:r>
            <a:r>
              <a:rPr lang="zh-CN" altLang="en-US" sz="2800" dirty="0"/>
              <a:t> </a:t>
            </a:r>
          </a:p>
        </p:txBody>
      </p:sp>
      <p:sp>
        <p:nvSpPr>
          <p:cNvPr id="5" name="文本框 4"/>
          <p:cNvSpPr txBox="1"/>
          <p:nvPr/>
        </p:nvSpPr>
        <p:spPr>
          <a:xfrm>
            <a:off x="6732774" y="5569421"/>
            <a:ext cx="184731" cy="369332"/>
          </a:xfrm>
          <a:prstGeom prst="rect">
            <a:avLst/>
          </a:prstGeom>
          <a:noFill/>
        </p:spPr>
        <p:txBody>
          <a:bodyPr wrap="none" rtlCol="0">
            <a:spAutoFit/>
          </a:bodyPr>
          <a:lstStyle/>
          <a:p>
            <a:endParaRPr lang="zh-CN" altLang="en-US" dirty="0"/>
          </a:p>
        </p:txBody>
      </p:sp>
      <p:grpSp>
        <p:nvGrpSpPr>
          <p:cNvPr id="39" name="组合 38">
            <a:extLst>
              <a:ext uri="{FF2B5EF4-FFF2-40B4-BE49-F238E27FC236}">
                <a16:creationId xmlns:a16="http://schemas.microsoft.com/office/drawing/2014/main" id="{49CCF354-3139-40FE-8B63-B9C970F8B4A5}"/>
              </a:ext>
            </a:extLst>
          </p:cNvPr>
          <p:cNvGrpSpPr/>
          <p:nvPr/>
        </p:nvGrpSpPr>
        <p:grpSpPr>
          <a:xfrm>
            <a:off x="1383804" y="1625520"/>
            <a:ext cx="6810573" cy="2773225"/>
            <a:chOff x="191610" y="1803954"/>
            <a:chExt cx="6810573" cy="2773225"/>
          </a:xfrm>
        </p:grpSpPr>
        <p:sp>
          <p:nvSpPr>
            <p:cNvPr id="7" name="矩形: 圆角 6">
              <a:extLst>
                <a:ext uri="{FF2B5EF4-FFF2-40B4-BE49-F238E27FC236}">
                  <a16:creationId xmlns:a16="http://schemas.microsoft.com/office/drawing/2014/main" id="{AAEC7B49-9748-4EBA-8491-FED24D6EAA46}"/>
                </a:ext>
              </a:extLst>
            </p:cNvPr>
            <p:cNvSpPr/>
            <p:nvPr/>
          </p:nvSpPr>
          <p:spPr>
            <a:xfrm>
              <a:off x="1835696" y="1803954"/>
              <a:ext cx="1944216"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t>漂白化学浆</a:t>
              </a:r>
            </a:p>
          </p:txBody>
        </p:sp>
        <p:sp>
          <p:nvSpPr>
            <p:cNvPr id="9" name="矩形: 圆角 8">
              <a:extLst>
                <a:ext uri="{FF2B5EF4-FFF2-40B4-BE49-F238E27FC236}">
                  <a16:creationId xmlns:a16="http://schemas.microsoft.com/office/drawing/2014/main" id="{BFC58FED-8B2F-4066-8D09-FDD02FC5A9EF}"/>
                </a:ext>
              </a:extLst>
            </p:cNvPr>
            <p:cNvSpPr/>
            <p:nvPr/>
          </p:nvSpPr>
          <p:spPr>
            <a:xfrm>
              <a:off x="427478" y="2741856"/>
              <a:ext cx="1944216"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l-GR" altLang="zh-CN" sz="2000" dirty="0">
                  <a:latin typeface="Times New Roman" panose="02020603050405020304" pitchFamily="18" charset="0"/>
                  <a:cs typeface="Times New Roman" panose="02020603050405020304" pitchFamily="18" charset="0"/>
                </a:rPr>
                <a:t>α-</a:t>
              </a:r>
              <a:r>
                <a:rPr lang="zh-CN" altLang="en-US" sz="2000" dirty="0">
                  <a:latin typeface="Times New Roman" panose="02020603050405020304" pitchFamily="18" charset="0"/>
                  <a:cs typeface="Times New Roman" panose="02020603050405020304" pitchFamily="18" charset="0"/>
                </a:rPr>
                <a:t>纤维素</a:t>
              </a:r>
            </a:p>
          </p:txBody>
        </p:sp>
        <p:sp>
          <p:nvSpPr>
            <p:cNvPr id="15" name="矩形: 圆角 14">
              <a:extLst>
                <a:ext uri="{FF2B5EF4-FFF2-40B4-BE49-F238E27FC236}">
                  <a16:creationId xmlns:a16="http://schemas.microsoft.com/office/drawing/2014/main" id="{E59034C7-E11A-4C60-94AB-1D095489CA9A}"/>
                </a:ext>
              </a:extLst>
            </p:cNvPr>
            <p:cNvSpPr/>
            <p:nvPr/>
          </p:nvSpPr>
          <p:spPr>
            <a:xfrm>
              <a:off x="3260301" y="2741856"/>
              <a:ext cx="1944216"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溶解部分</a:t>
              </a:r>
            </a:p>
          </p:txBody>
        </p:sp>
        <p:sp>
          <p:nvSpPr>
            <p:cNvPr id="17" name="文本框 16">
              <a:extLst>
                <a:ext uri="{FF2B5EF4-FFF2-40B4-BE49-F238E27FC236}">
                  <a16:creationId xmlns:a16="http://schemas.microsoft.com/office/drawing/2014/main" id="{3F660CC8-0F83-4974-AD89-24C4973B8E82}"/>
                </a:ext>
              </a:extLst>
            </p:cNvPr>
            <p:cNvSpPr txBox="1"/>
            <p:nvPr/>
          </p:nvSpPr>
          <p:spPr>
            <a:xfrm>
              <a:off x="191610" y="3205262"/>
              <a:ext cx="2836928" cy="369332"/>
            </a:xfrm>
            <a:prstGeom prst="rect">
              <a:avLst/>
            </a:prstGeom>
            <a:noFill/>
          </p:spPr>
          <p:txBody>
            <a:bodyPr wrap="square">
              <a:spAutoFit/>
            </a:bodyPr>
            <a:lstStyle/>
            <a:p>
              <a:pPr algn="ctr"/>
              <a:r>
                <a:rPr lang="zh-CN" altLang="en-US" sz="1800" dirty="0">
                  <a:latin typeface="Times New Roman" panose="02020603050405020304" pitchFamily="18" charset="0"/>
                  <a:cs typeface="Times New Roman" panose="02020603050405020304" pitchFamily="18" charset="0"/>
                </a:rPr>
                <a:t>非溶解部分</a:t>
              </a:r>
              <a:r>
                <a:rPr kumimoji="1" lang="zh-CN" altLang="en-US" sz="1800" dirty="0">
                  <a:latin typeface="Times New Roman" pitchFamily="18" charset="0"/>
                  <a:cs typeface="Times New Roman" pitchFamily="18" charset="0"/>
                </a:rPr>
                <a:t>（</a:t>
              </a:r>
              <a:r>
                <a:rPr kumimoji="1" lang="en-US" altLang="zh-CN" sz="1800" dirty="0">
                  <a:latin typeface="Times New Roman" pitchFamily="18" charset="0"/>
                  <a:cs typeface="Times New Roman" pitchFamily="18" charset="0"/>
                </a:rPr>
                <a:t>DP</a:t>
              </a:r>
              <a:r>
                <a:rPr kumimoji="1" lang="zh-CN" altLang="en-US" sz="1800" dirty="0">
                  <a:latin typeface="Times New Roman" pitchFamily="18" charset="0"/>
                  <a:cs typeface="Times New Roman" pitchFamily="18" charset="0"/>
                </a:rPr>
                <a:t>＞</a:t>
              </a:r>
              <a:r>
                <a:rPr kumimoji="1" lang="en-US" altLang="zh-CN" sz="1800" dirty="0">
                  <a:latin typeface="Times New Roman" pitchFamily="18" charset="0"/>
                  <a:cs typeface="Times New Roman" pitchFamily="18" charset="0"/>
                </a:rPr>
                <a:t>200</a:t>
              </a:r>
              <a:r>
                <a:rPr kumimoji="1" lang="zh-CN" altLang="en-US" sz="1800" dirty="0">
                  <a:latin typeface="Times New Roman" pitchFamily="18" charset="0"/>
                  <a:cs typeface="Times New Roman" pitchFamily="18" charset="0"/>
                </a:rPr>
                <a:t>）</a:t>
              </a:r>
              <a:endParaRPr lang="zh-CN" altLang="en-US" sz="1800" dirty="0">
                <a:latin typeface="Times New Roman" panose="02020603050405020304" pitchFamily="18" charset="0"/>
                <a:cs typeface="Times New Roman" panose="02020603050405020304" pitchFamily="18" charset="0"/>
              </a:endParaRPr>
            </a:p>
          </p:txBody>
        </p:sp>
        <p:cxnSp>
          <p:nvCxnSpPr>
            <p:cNvPr id="19" name="连接符: 肘形 18">
              <a:extLst>
                <a:ext uri="{FF2B5EF4-FFF2-40B4-BE49-F238E27FC236}">
                  <a16:creationId xmlns:a16="http://schemas.microsoft.com/office/drawing/2014/main" id="{BA42756E-BEBF-4E80-95C9-C4ED80A62DB7}"/>
                </a:ext>
              </a:extLst>
            </p:cNvPr>
            <p:cNvCxnSpPr>
              <a:stCxn id="7" idx="2"/>
              <a:endCxn id="9" idx="0"/>
            </p:cNvCxnSpPr>
            <p:nvPr/>
          </p:nvCxnSpPr>
          <p:spPr>
            <a:xfrm rot="5400000">
              <a:off x="1850768" y="1784820"/>
              <a:ext cx="505854" cy="14082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B709A624-9718-41CF-8C26-0BE8FB920799}"/>
                </a:ext>
              </a:extLst>
            </p:cNvPr>
            <p:cNvCxnSpPr>
              <a:stCxn id="7" idx="2"/>
              <a:endCxn id="15" idx="0"/>
            </p:cNvCxnSpPr>
            <p:nvPr/>
          </p:nvCxnSpPr>
          <p:spPr>
            <a:xfrm rot="16200000" flipH="1">
              <a:off x="3267179" y="1776626"/>
              <a:ext cx="505854" cy="14246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52674E9-A266-4833-9030-63EA520B1B12}"/>
                </a:ext>
              </a:extLst>
            </p:cNvPr>
            <p:cNvSpPr txBox="1"/>
            <p:nvPr/>
          </p:nvSpPr>
          <p:spPr>
            <a:xfrm>
              <a:off x="2788905" y="2185659"/>
              <a:ext cx="232654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17.5% NaOH 20℃</a:t>
              </a:r>
            </a:p>
          </p:txBody>
        </p:sp>
        <p:sp>
          <p:nvSpPr>
            <p:cNvPr id="27" name="矩形: 圆角 26">
              <a:extLst>
                <a:ext uri="{FF2B5EF4-FFF2-40B4-BE49-F238E27FC236}">
                  <a16:creationId xmlns:a16="http://schemas.microsoft.com/office/drawing/2014/main" id="{886A7A6D-1C61-4AF3-A799-6123039AA6CD}"/>
                </a:ext>
              </a:extLst>
            </p:cNvPr>
            <p:cNvSpPr/>
            <p:nvPr/>
          </p:nvSpPr>
          <p:spPr>
            <a:xfrm>
              <a:off x="1828770" y="3759315"/>
              <a:ext cx="1944216"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l-GR" altLang="zh-CN" sz="2000" dirty="0">
                  <a:latin typeface="Times New Roman" panose="02020603050405020304" pitchFamily="18" charset="0"/>
                  <a:cs typeface="Times New Roman" panose="02020603050405020304" pitchFamily="18" charset="0"/>
                </a:rPr>
                <a:t>β-</a:t>
              </a:r>
              <a:r>
                <a:rPr lang="zh-CN" altLang="en-US" sz="2000" dirty="0">
                  <a:latin typeface="Times New Roman" panose="02020603050405020304" pitchFamily="18" charset="0"/>
                  <a:cs typeface="Times New Roman" panose="02020603050405020304" pitchFamily="18" charset="0"/>
                </a:rPr>
                <a:t>纤维素</a:t>
              </a:r>
            </a:p>
          </p:txBody>
        </p:sp>
        <p:sp>
          <p:nvSpPr>
            <p:cNvPr id="28" name="矩形: 圆角 27">
              <a:extLst>
                <a:ext uri="{FF2B5EF4-FFF2-40B4-BE49-F238E27FC236}">
                  <a16:creationId xmlns:a16="http://schemas.microsoft.com/office/drawing/2014/main" id="{AE5C3A15-477F-4BEE-BA11-839060D81417}"/>
                </a:ext>
              </a:extLst>
            </p:cNvPr>
            <p:cNvSpPr/>
            <p:nvPr/>
          </p:nvSpPr>
          <p:spPr>
            <a:xfrm>
              <a:off x="4661593" y="3759315"/>
              <a:ext cx="1944216"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l-GR" altLang="zh-CN" sz="2000" dirty="0">
                  <a:latin typeface="Times New Roman" panose="02020603050405020304" pitchFamily="18" charset="0"/>
                  <a:cs typeface="Times New Roman" panose="02020603050405020304" pitchFamily="18" charset="0"/>
                </a:rPr>
                <a:t>γ-</a:t>
              </a:r>
              <a:r>
                <a:rPr lang="zh-CN" altLang="en-US" sz="2000" dirty="0">
                  <a:latin typeface="Times New Roman" panose="02020603050405020304" pitchFamily="18" charset="0"/>
                  <a:cs typeface="Times New Roman" panose="02020603050405020304" pitchFamily="18" charset="0"/>
                </a:rPr>
                <a:t>纤维素</a:t>
              </a:r>
            </a:p>
          </p:txBody>
        </p:sp>
        <p:cxnSp>
          <p:nvCxnSpPr>
            <p:cNvPr id="30" name="连接符: 肘形 29">
              <a:extLst>
                <a:ext uri="{FF2B5EF4-FFF2-40B4-BE49-F238E27FC236}">
                  <a16:creationId xmlns:a16="http://schemas.microsoft.com/office/drawing/2014/main" id="{87E2808C-0FD0-498F-86DE-73C483D35680}"/>
                </a:ext>
              </a:extLst>
            </p:cNvPr>
            <p:cNvCxnSpPr>
              <a:stCxn id="15" idx="2"/>
              <a:endCxn id="27" idx="0"/>
            </p:cNvCxnSpPr>
            <p:nvPr/>
          </p:nvCxnSpPr>
          <p:spPr>
            <a:xfrm rot="5400000">
              <a:off x="3223939" y="2750844"/>
              <a:ext cx="585411" cy="14315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53724C19-99FE-41B2-BAC0-F1EAAE356F57}"/>
                </a:ext>
              </a:extLst>
            </p:cNvPr>
            <p:cNvCxnSpPr>
              <a:stCxn id="15" idx="2"/>
              <a:endCxn id="28" idx="0"/>
            </p:cNvCxnSpPr>
            <p:nvPr/>
          </p:nvCxnSpPr>
          <p:spPr>
            <a:xfrm rot="16200000" flipH="1">
              <a:off x="4640350" y="2765963"/>
              <a:ext cx="585411" cy="14012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7646942-3DFB-4EF2-B0B3-851AE10C0975}"/>
                </a:ext>
              </a:extLst>
            </p:cNvPr>
            <p:cNvSpPr txBox="1"/>
            <p:nvPr/>
          </p:nvSpPr>
          <p:spPr>
            <a:xfrm>
              <a:off x="4232409" y="3140402"/>
              <a:ext cx="1203687"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醋酸中和</a:t>
              </a:r>
              <a:endParaRPr lang="en-US" altLang="zh-CN"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31547C26-1AB6-45E0-9983-AC9BE1B3FDEC}"/>
                </a:ext>
              </a:extLst>
            </p:cNvPr>
            <p:cNvSpPr txBox="1"/>
            <p:nvPr/>
          </p:nvSpPr>
          <p:spPr>
            <a:xfrm>
              <a:off x="1596335" y="4201264"/>
              <a:ext cx="2792182"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沉淀部分</a:t>
              </a:r>
              <a:r>
                <a:rPr kumimoji="1" lang="zh-CN" altLang="en-US" sz="1800" dirty="0">
                  <a:latin typeface="Times New Roman" pitchFamily="18" charset="0"/>
                  <a:cs typeface="Times New Roman" pitchFamily="18" charset="0"/>
                </a:rPr>
                <a:t>（</a:t>
              </a:r>
              <a:r>
                <a:rPr kumimoji="1" lang="en-US" altLang="zh-CN" sz="1800" dirty="0">
                  <a:latin typeface="Times New Roman" pitchFamily="18" charset="0"/>
                  <a:cs typeface="Times New Roman" pitchFamily="18" charset="0"/>
                </a:rPr>
                <a:t>DP</a:t>
              </a:r>
              <a:r>
                <a:rPr kumimoji="1" lang="zh-CN" altLang="en-US" sz="1800" dirty="0">
                  <a:latin typeface="Times New Roman" pitchFamily="18" charset="0"/>
                  <a:cs typeface="Times New Roman" pitchFamily="18" charset="0"/>
                </a:rPr>
                <a:t>＝</a:t>
              </a:r>
              <a:r>
                <a:rPr kumimoji="1" lang="en-US" altLang="zh-CN" sz="1800" dirty="0">
                  <a:latin typeface="Times New Roman" pitchFamily="18" charset="0"/>
                  <a:cs typeface="Times New Roman" pitchFamily="18" charset="0"/>
                </a:rPr>
                <a:t>50-200</a:t>
              </a:r>
              <a:r>
                <a:rPr kumimoji="1" lang="zh-CN" altLang="en-US" sz="1800" dirty="0">
                  <a:latin typeface="Times New Roman" pitchFamily="18" charset="0"/>
                  <a:cs typeface="Times New Roman" pitchFamily="18" charset="0"/>
                </a:rPr>
                <a:t>）</a:t>
              </a:r>
            </a:p>
          </p:txBody>
        </p:sp>
        <p:sp>
          <p:nvSpPr>
            <p:cNvPr id="37" name="文本框 36">
              <a:extLst>
                <a:ext uri="{FF2B5EF4-FFF2-40B4-BE49-F238E27FC236}">
                  <a16:creationId xmlns:a16="http://schemas.microsoft.com/office/drawing/2014/main" id="{205E2334-2757-45B5-BB86-6528E1C648C5}"/>
                </a:ext>
              </a:extLst>
            </p:cNvPr>
            <p:cNvSpPr txBox="1"/>
            <p:nvPr/>
          </p:nvSpPr>
          <p:spPr>
            <a:xfrm>
              <a:off x="4448438" y="4207847"/>
              <a:ext cx="2553745"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不沉淀部分</a:t>
              </a:r>
              <a:r>
                <a:rPr kumimoji="1" lang="zh-CN" altLang="en-US" sz="1800" dirty="0">
                  <a:latin typeface="Times New Roman" pitchFamily="18" charset="0"/>
                  <a:cs typeface="Times New Roman" pitchFamily="18" charset="0"/>
                </a:rPr>
                <a:t>（</a:t>
              </a:r>
              <a:r>
                <a:rPr kumimoji="1" lang="en-US" altLang="zh-CN" sz="1800" dirty="0">
                  <a:latin typeface="Times New Roman" pitchFamily="18" charset="0"/>
                  <a:cs typeface="Times New Roman" pitchFamily="18" charset="0"/>
                </a:rPr>
                <a:t>DP</a:t>
              </a:r>
              <a:r>
                <a:rPr kumimoji="1" lang="zh-CN" altLang="en-US" sz="1800" dirty="0">
                  <a:latin typeface="Times New Roman" pitchFamily="18" charset="0"/>
                  <a:cs typeface="Times New Roman" pitchFamily="18" charset="0"/>
                </a:rPr>
                <a:t>＜</a:t>
              </a:r>
              <a:r>
                <a:rPr kumimoji="1" lang="en-US" altLang="zh-CN" sz="1800" dirty="0">
                  <a:latin typeface="Times New Roman" pitchFamily="18" charset="0"/>
                  <a:cs typeface="Times New Roman" pitchFamily="18" charset="0"/>
                </a:rPr>
                <a:t>10</a:t>
              </a:r>
              <a:r>
                <a:rPr kumimoji="1" lang="zh-CN" altLang="en-US" sz="1800" dirty="0">
                  <a:latin typeface="Times New Roman" pitchFamily="18" charset="0"/>
                  <a:cs typeface="Times New Roman" pitchFamily="18" charset="0"/>
                </a:rPr>
                <a:t>）</a:t>
              </a:r>
            </a:p>
          </p:txBody>
        </p:sp>
      </p:grpSp>
      <p:sp>
        <p:nvSpPr>
          <p:cNvPr id="38" name="矩形 37">
            <a:extLst>
              <a:ext uri="{FF2B5EF4-FFF2-40B4-BE49-F238E27FC236}">
                <a16:creationId xmlns:a16="http://schemas.microsoft.com/office/drawing/2014/main" id="{65AC12EE-50B6-4C46-84B2-D14D73E23D9C}"/>
              </a:ext>
            </a:extLst>
          </p:cNvPr>
          <p:cNvSpPr/>
          <p:nvPr/>
        </p:nvSpPr>
        <p:spPr>
          <a:xfrm>
            <a:off x="467543" y="4771394"/>
            <a:ext cx="8208912" cy="1938992"/>
          </a:xfrm>
          <a:prstGeom prst="rect">
            <a:avLst/>
          </a:prstGeom>
        </p:spPr>
        <p:txBody>
          <a:bodyPr wrap="square">
            <a:spAutoFit/>
          </a:bodyPr>
          <a:lstStyle/>
          <a:p>
            <a:r>
              <a:rPr lang="en-US" altLang="zh-CN" sz="2400" b="1" dirty="0">
                <a:solidFill>
                  <a:srgbClr val="000066"/>
                </a:solidFill>
                <a:latin typeface="MicrosoftYaHei-Bold"/>
              </a:rPr>
              <a:t>α-</a:t>
            </a:r>
            <a:r>
              <a:rPr lang="zh-CN" altLang="en-US" sz="2400" b="1" dirty="0">
                <a:solidFill>
                  <a:srgbClr val="000066"/>
                </a:solidFill>
                <a:latin typeface="MicrosoftYaHei-Bold"/>
              </a:rPr>
              <a:t>纤维素包括漂白化学浆中的纤维素与抗碱性的半纤维素；</a:t>
            </a:r>
            <a:br>
              <a:rPr lang="zh-CN" altLang="en-US" sz="2400" b="1" dirty="0">
                <a:solidFill>
                  <a:srgbClr val="000066"/>
                </a:solidFill>
                <a:latin typeface="MicrosoftYaHei-Bold"/>
              </a:rPr>
            </a:br>
            <a:r>
              <a:rPr lang="en-US" altLang="zh-CN" sz="2400" b="1" dirty="0">
                <a:solidFill>
                  <a:srgbClr val="000066"/>
                </a:solidFill>
                <a:latin typeface="MicrosoftYaHei-Bold"/>
              </a:rPr>
              <a:t>β-</a:t>
            </a:r>
            <a:r>
              <a:rPr lang="zh-CN" altLang="en-US" sz="2400" b="1" dirty="0">
                <a:solidFill>
                  <a:srgbClr val="000066"/>
                </a:solidFill>
                <a:latin typeface="MicrosoftYaHei-Bold"/>
              </a:rPr>
              <a:t>纤维素含高度降解的纤维素与半纤维素；</a:t>
            </a:r>
            <a:br>
              <a:rPr lang="zh-CN" altLang="en-US" sz="2400" b="1" dirty="0">
                <a:solidFill>
                  <a:srgbClr val="000066"/>
                </a:solidFill>
                <a:latin typeface="MicrosoftYaHei-Bold"/>
              </a:rPr>
            </a:br>
            <a:r>
              <a:rPr lang="en-US" altLang="zh-CN" sz="2400" b="1" dirty="0">
                <a:solidFill>
                  <a:srgbClr val="000066"/>
                </a:solidFill>
                <a:latin typeface="MicrosoftYaHei-Bold"/>
              </a:rPr>
              <a:t>γ-</a:t>
            </a:r>
            <a:r>
              <a:rPr lang="zh-CN" altLang="en-US" sz="2400" b="1" dirty="0">
                <a:solidFill>
                  <a:srgbClr val="000066"/>
                </a:solidFill>
                <a:latin typeface="MicrosoftYaHei-Bold"/>
              </a:rPr>
              <a:t>纤维素全部为半纤维素。</a:t>
            </a:r>
            <a:r>
              <a:rPr lang="zh-CN" altLang="en-US" sz="2400" dirty="0"/>
              <a:t> </a:t>
            </a:r>
            <a:endParaRPr lang="en-US" altLang="zh-CN" sz="2400" dirty="0"/>
          </a:p>
          <a:p>
            <a:r>
              <a:rPr lang="zh-CN" altLang="en-US" sz="2400" dirty="0"/>
              <a:t>工业半纤维素是指</a:t>
            </a:r>
            <a:r>
              <a:rPr lang="el-GR" altLang="zh-CN" sz="2400" dirty="0"/>
              <a:t>β-</a:t>
            </a:r>
            <a:r>
              <a:rPr lang="zh-CN" altLang="en-US" sz="2400" dirty="0"/>
              <a:t>纤维素和</a:t>
            </a:r>
            <a:r>
              <a:rPr lang="el-GR" altLang="zh-CN" sz="2400" dirty="0"/>
              <a:t>γ-</a:t>
            </a:r>
            <a:r>
              <a:rPr lang="zh-CN" altLang="en-US" sz="2400" dirty="0"/>
              <a:t>纤维素之和，以示与天然半纤维素有别。</a:t>
            </a:r>
            <a:endParaRPr lang="zh-CN" altLang="en-US" sz="2000" dirty="0"/>
          </a:p>
        </p:txBody>
      </p:sp>
    </p:spTree>
    <p:extLst>
      <p:ext uri="{BB962C8B-B14F-4D97-AF65-F5344CB8AC3E}">
        <p14:creationId xmlns:p14="http://schemas.microsoft.com/office/powerpoint/2010/main" val="1725023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24258" y="867336"/>
            <a:ext cx="6138863" cy="730250"/>
          </a:xfrm>
        </p:spPr>
        <p:txBody>
          <a:bodyPr/>
          <a:lstStyle/>
          <a:p>
            <a:r>
              <a:rPr lang="en-US" altLang="zh-CN" sz="2800" b="1" dirty="0"/>
              <a:t>3</a:t>
            </a:r>
            <a:r>
              <a:rPr lang="en-GB" altLang="zh-CN" sz="2800" b="1" dirty="0"/>
              <a:t>.Cross and Bevan</a:t>
            </a:r>
            <a:r>
              <a:rPr lang="zh-CN" altLang="en-US" sz="2800" b="1" dirty="0"/>
              <a:t>纤维素</a:t>
            </a:r>
            <a:r>
              <a:rPr lang="zh-CN" altLang="en-US" sz="2800" dirty="0"/>
              <a:t> </a:t>
            </a:r>
          </a:p>
        </p:txBody>
      </p:sp>
      <p:sp>
        <p:nvSpPr>
          <p:cNvPr id="3" name="内容占位符 2"/>
          <p:cNvSpPr>
            <a:spLocks noGrp="1"/>
          </p:cNvSpPr>
          <p:nvPr>
            <p:ph idx="4294967295"/>
          </p:nvPr>
        </p:nvSpPr>
        <p:spPr>
          <a:xfrm>
            <a:off x="609600" y="1692153"/>
            <a:ext cx="7778824" cy="1160783"/>
          </a:xfrm>
        </p:spPr>
        <p:txBody>
          <a:bodyPr/>
          <a:lstStyle/>
          <a:p>
            <a:pPr marL="0" indent="0">
              <a:buNone/>
            </a:pPr>
            <a:r>
              <a:rPr lang="zh-CN" altLang="en-US" sz="2000" b="1" dirty="0"/>
              <a:t>采用氯气处理湿润的无抽提物试料， 使木素转化为氯化木素， 然后用亚硫酸及约含</a:t>
            </a:r>
            <a:r>
              <a:rPr lang="en-US" altLang="zh-CN" sz="2000" b="1" dirty="0"/>
              <a:t>2%</a:t>
            </a:r>
            <a:r>
              <a:rPr lang="zh-CN" altLang="en-US" sz="2000" b="1" dirty="0"/>
              <a:t>亚硫酸钠溶液洗涤、 以溶出木素。 重复以上处理、 直至加入亚硫酸钠后仅显淡红色为止。</a:t>
            </a:r>
            <a:r>
              <a:rPr lang="zh-CN" altLang="en-US" sz="2000" dirty="0"/>
              <a:t> </a:t>
            </a:r>
          </a:p>
        </p:txBody>
      </p:sp>
      <p:sp>
        <p:nvSpPr>
          <p:cNvPr id="6" name="标题 1">
            <a:extLst>
              <a:ext uri="{FF2B5EF4-FFF2-40B4-BE49-F238E27FC236}">
                <a16:creationId xmlns:a16="http://schemas.microsoft.com/office/drawing/2014/main" id="{F112BBB7-3039-46F0-AB2E-965A0286A24F}"/>
              </a:ext>
            </a:extLst>
          </p:cNvPr>
          <p:cNvSpPr txBox="1">
            <a:spLocks/>
          </p:cNvSpPr>
          <p:nvPr/>
        </p:nvSpPr>
        <p:spPr bwMode="auto">
          <a:xfrm>
            <a:off x="624258" y="3787776"/>
            <a:ext cx="6138863"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Garamond" pitchFamily="18" charset="0"/>
                <a:ea typeface="宋体" pitchFamily="2" charset="-122"/>
              </a:defRPr>
            </a:lvl2pPr>
            <a:lvl3pPr algn="l" rtl="0" eaLnBrk="0" fontAlgn="base" hangingPunct="0">
              <a:spcBef>
                <a:spcPct val="0"/>
              </a:spcBef>
              <a:spcAft>
                <a:spcPct val="0"/>
              </a:spcAft>
              <a:defRPr sz="3600">
                <a:solidFill>
                  <a:schemeClr val="tx1"/>
                </a:solidFill>
                <a:latin typeface="Garamond" pitchFamily="18" charset="0"/>
                <a:ea typeface="宋体" pitchFamily="2" charset="-122"/>
              </a:defRPr>
            </a:lvl3pPr>
            <a:lvl4pPr algn="l" rtl="0" eaLnBrk="0" fontAlgn="base" hangingPunct="0">
              <a:spcBef>
                <a:spcPct val="0"/>
              </a:spcBef>
              <a:spcAft>
                <a:spcPct val="0"/>
              </a:spcAft>
              <a:defRPr sz="3600">
                <a:solidFill>
                  <a:schemeClr val="tx1"/>
                </a:solidFill>
                <a:latin typeface="Garamond" pitchFamily="18" charset="0"/>
                <a:ea typeface="宋体" pitchFamily="2" charset="-122"/>
              </a:defRPr>
            </a:lvl4pPr>
            <a:lvl5pPr algn="l" rtl="0" eaLnBrk="0" fontAlgn="base" hangingPunct="0">
              <a:spcBef>
                <a:spcPct val="0"/>
              </a:spcBef>
              <a:spcAft>
                <a:spcPct val="0"/>
              </a:spcAft>
              <a:defRPr sz="3600">
                <a:solidFill>
                  <a:schemeClr val="tx1"/>
                </a:solidFill>
                <a:latin typeface="Garamond" pitchFamily="18" charset="0"/>
                <a:ea typeface="宋体" pitchFamily="2" charset="-122"/>
              </a:defRPr>
            </a:lvl5pPr>
            <a:lvl6pPr marL="457200" algn="l" rtl="0" fontAlgn="base">
              <a:spcBef>
                <a:spcPct val="0"/>
              </a:spcBef>
              <a:spcAft>
                <a:spcPct val="0"/>
              </a:spcAft>
              <a:defRPr sz="4400">
                <a:solidFill>
                  <a:schemeClr val="tx2"/>
                </a:solidFill>
                <a:latin typeface="Garamond" pitchFamily="18" charset="0"/>
                <a:ea typeface="宋体" pitchFamily="2" charset="-122"/>
              </a:defRPr>
            </a:lvl6pPr>
            <a:lvl7pPr marL="914400" algn="l" rtl="0" fontAlgn="base">
              <a:spcBef>
                <a:spcPct val="0"/>
              </a:spcBef>
              <a:spcAft>
                <a:spcPct val="0"/>
              </a:spcAft>
              <a:defRPr sz="4400">
                <a:solidFill>
                  <a:schemeClr val="tx2"/>
                </a:solidFill>
                <a:latin typeface="Garamond" pitchFamily="18" charset="0"/>
                <a:ea typeface="宋体" pitchFamily="2" charset="-122"/>
              </a:defRPr>
            </a:lvl7pPr>
            <a:lvl8pPr marL="1371600" algn="l" rtl="0" fontAlgn="base">
              <a:spcBef>
                <a:spcPct val="0"/>
              </a:spcBef>
              <a:spcAft>
                <a:spcPct val="0"/>
              </a:spcAft>
              <a:defRPr sz="4400">
                <a:solidFill>
                  <a:schemeClr val="tx2"/>
                </a:solidFill>
                <a:latin typeface="Garamond" pitchFamily="18" charset="0"/>
                <a:ea typeface="宋体" pitchFamily="2" charset="-122"/>
              </a:defRPr>
            </a:lvl8pPr>
            <a:lvl9pPr marL="1828800" algn="l" rtl="0" fontAlgn="base">
              <a:spcBef>
                <a:spcPct val="0"/>
              </a:spcBef>
              <a:spcAft>
                <a:spcPct val="0"/>
              </a:spcAft>
              <a:defRPr sz="4400">
                <a:solidFill>
                  <a:schemeClr val="tx2"/>
                </a:solidFill>
                <a:latin typeface="Garamond" pitchFamily="18" charset="0"/>
                <a:ea typeface="宋体" pitchFamily="2" charset="-122"/>
              </a:defRPr>
            </a:lvl9pPr>
          </a:lstStyle>
          <a:p>
            <a:r>
              <a:rPr lang="en-US" altLang="zh-CN" sz="2800" b="1" kern="0" dirty="0"/>
              <a:t>4. </a:t>
            </a:r>
            <a:r>
              <a:rPr lang="zh-CN" altLang="en-US" sz="2800" b="1" kern="0" dirty="0"/>
              <a:t>硝酸乙醇法纤维素</a:t>
            </a:r>
            <a:r>
              <a:rPr lang="zh-CN" altLang="en-US" sz="2800" kern="0" dirty="0"/>
              <a:t> </a:t>
            </a:r>
          </a:p>
        </p:txBody>
      </p:sp>
      <p:sp>
        <p:nvSpPr>
          <p:cNvPr id="7" name="内容占位符 2">
            <a:extLst>
              <a:ext uri="{FF2B5EF4-FFF2-40B4-BE49-F238E27FC236}">
                <a16:creationId xmlns:a16="http://schemas.microsoft.com/office/drawing/2014/main" id="{D51EA9A7-3F31-45D5-A82B-16C7C06BE0F0}"/>
              </a:ext>
            </a:extLst>
          </p:cNvPr>
          <p:cNvSpPr txBox="1">
            <a:spLocks/>
          </p:cNvSpPr>
          <p:nvPr/>
        </p:nvSpPr>
        <p:spPr bwMode="auto">
          <a:xfrm>
            <a:off x="594942" y="4600614"/>
            <a:ext cx="8079396" cy="116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ea typeface="+mn-ea"/>
              </a:defRPr>
            </a:lvl9pPr>
          </a:lstStyle>
          <a:p>
            <a:pPr marL="0" indent="0">
              <a:buFont typeface="Wingdings" panose="05000000000000000000" pitchFamily="2" charset="2"/>
              <a:buNone/>
            </a:pPr>
            <a:r>
              <a:rPr lang="zh-CN" altLang="en-US" sz="2000" b="1" kern="0" dirty="0"/>
              <a:t>用</a:t>
            </a:r>
            <a:r>
              <a:rPr lang="en-US" altLang="zh-CN" sz="2000" b="1" kern="0" dirty="0"/>
              <a:t>20%</a:t>
            </a:r>
            <a:r>
              <a:rPr lang="zh-CN" altLang="en-US" sz="2000" b="1" kern="0" dirty="0"/>
              <a:t>的硝酸和</a:t>
            </a:r>
            <a:r>
              <a:rPr lang="en-US" altLang="zh-CN" sz="2000" b="1" kern="0" dirty="0"/>
              <a:t>80%</a:t>
            </a:r>
            <a:r>
              <a:rPr lang="zh-CN" altLang="en-US" sz="2000" b="1" kern="0" dirty="0"/>
              <a:t>乙醇的混合液，在加热至沸腾的条件下处理无抽提的试样，使其中的木素变为硝化木素、溶于乙醇中而被除去，所得残渣既为硝酸乙醇法纤维。</a:t>
            </a:r>
            <a:r>
              <a:rPr lang="zh-CN" altLang="en-US" sz="2000" kern="0" dirty="0"/>
              <a:t> </a:t>
            </a:r>
          </a:p>
        </p:txBody>
      </p:sp>
    </p:spTree>
    <p:extLst>
      <p:ext uri="{BB962C8B-B14F-4D97-AF65-F5344CB8AC3E}">
        <p14:creationId xmlns:p14="http://schemas.microsoft.com/office/powerpoint/2010/main" val="212274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2318" y="270469"/>
            <a:ext cx="6138863" cy="730250"/>
          </a:xfrm>
        </p:spPr>
        <p:txBody>
          <a:bodyPr/>
          <a:lstStyle/>
          <a:p>
            <a:r>
              <a:rPr lang="en-US" altLang="zh-CN" sz="3200" b="1" dirty="0"/>
              <a:t>1.3 </a:t>
            </a:r>
            <a:r>
              <a:rPr lang="zh-CN" altLang="en-US" sz="3200" b="1" dirty="0"/>
              <a:t>少量（次要）成分</a:t>
            </a:r>
          </a:p>
        </p:txBody>
      </p:sp>
      <p:sp>
        <p:nvSpPr>
          <p:cNvPr id="3" name="内容占位符 2"/>
          <p:cNvSpPr>
            <a:spLocks noGrp="1"/>
          </p:cNvSpPr>
          <p:nvPr>
            <p:ph idx="4294967295"/>
          </p:nvPr>
        </p:nvSpPr>
        <p:spPr>
          <a:xfrm>
            <a:off x="1082734" y="1130773"/>
            <a:ext cx="7143383" cy="2156009"/>
          </a:xfrm>
        </p:spPr>
        <p:txBody>
          <a:bodyPr>
            <a:normAutofit/>
          </a:bodyPr>
          <a:lstStyle/>
          <a:p>
            <a:r>
              <a:rPr lang="zh-CN" altLang="en-US" sz="2400" dirty="0"/>
              <a:t>水抽出物</a:t>
            </a:r>
            <a:endParaRPr lang="en-US" altLang="zh-CN" sz="2400" dirty="0"/>
          </a:p>
          <a:p>
            <a:r>
              <a:rPr lang="zh-CN" altLang="en-US" sz="2400" dirty="0"/>
              <a:t>稀碱抽出物（</a:t>
            </a:r>
            <a:r>
              <a:rPr lang="en-US" altLang="zh-CN" sz="2400" dirty="0"/>
              <a:t>1% </a:t>
            </a:r>
            <a:r>
              <a:rPr lang="en-US" altLang="zh-CN" sz="2400" dirty="0" err="1"/>
              <a:t>NaOH</a:t>
            </a:r>
            <a:r>
              <a:rPr lang="zh-CN" altLang="en-US" sz="2400" dirty="0"/>
              <a:t>）</a:t>
            </a:r>
            <a:endParaRPr lang="en-US" altLang="zh-CN" sz="2400" dirty="0"/>
          </a:p>
          <a:p>
            <a:r>
              <a:rPr lang="zh-CN" altLang="en-US" sz="2400" dirty="0"/>
              <a:t>有机溶剂抽出物</a:t>
            </a:r>
            <a:endParaRPr lang="en-US" altLang="zh-CN" sz="2400" dirty="0"/>
          </a:p>
          <a:p>
            <a:pPr marL="0" indent="0">
              <a:buNone/>
            </a:pPr>
            <a:r>
              <a:rPr lang="en-US" altLang="zh-CN" sz="2400" dirty="0"/>
              <a:t>         </a:t>
            </a:r>
            <a:r>
              <a:rPr lang="zh-CN" altLang="en-US" sz="2400" dirty="0"/>
              <a:t>常用有机溶剂：乙醚、苯、丙酮、乙醇、苯</a:t>
            </a:r>
            <a:r>
              <a:rPr lang="en-US" altLang="zh-CN" sz="2400" dirty="0"/>
              <a:t>-</a:t>
            </a:r>
            <a:r>
              <a:rPr lang="zh-CN" altLang="en-US" sz="2400" dirty="0"/>
              <a:t>乙醇混合液、石油醚等。</a:t>
            </a:r>
          </a:p>
        </p:txBody>
      </p:sp>
      <p:sp>
        <p:nvSpPr>
          <p:cNvPr id="4" name="标题 1">
            <a:extLst>
              <a:ext uri="{FF2B5EF4-FFF2-40B4-BE49-F238E27FC236}">
                <a16:creationId xmlns:a16="http://schemas.microsoft.com/office/drawing/2014/main" id="{AC0467A3-B131-4774-8AA5-FB7D83A8D772}"/>
              </a:ext>
            </a:extLst>
          </p:cNvPr>
          <p:cNvSpPr txBox="1">
            <a:spLocks/>
          </p:cNvSpPr>
          <p:nvPr/>
        </p:nvSpPr>
        <p:spPr>
          <a:xfrm>
            <a:off x="532318" y="3403996"/>
            <a:ext cx="6138863" cy="730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2800" dirty="0"/>
              <a:t>1. </a:t>
            </a:r>
            <a:r>
              <a:rPr lang="zh-CN" altLang="en-US" sz="2800" dirty="0"/>
              <a:t>针叶材抽出物</a:t>
            </a:r>
          </a:p>
        </p:txBody>
      </p:sp>
      <p:sp>
        <p:nvSpPr>
          <p:cNvPr id="5" name="内容占位符 2">
            <a:extLst>
              <a:ext uri="{FF2B5EF4-FFF2-40B4-BE49-F238E27FC236}">
                <a16:creationId xmlns:a16="http://schemas.microsoft.com/office/drawing/2014/main" id="{28F93908-A5B5-4140-82A0-402E69E806CF}"/>
              </a:ext>
            </a:extLst>
          </p:cNvPr>
          <p:cNvSpPr txBox="1">
            <a:spLocks/>
          </p:cNvSpPr>
          <p:nvPr/>
        </p:nvSpPr>
        <p:spPr>
          <a:xfrm>
            <a:off x="1082734" y="4075348"/>
            <a:ext cx="7280030" cy="2512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p"/>
            </a:pPr>
            <a:r>
              <a:rPr lang="zh-CN" altLang="en-US" sz="2400" b="1" dirty="0"/>
              <a:t>主要组成：</a:t>
            </a:r>
            <a:r>
              <a:rPr lang="zh-CN" altLang="en-US" sz="2400" b="1" dirty="0">
                <a:solidFill>
                  <a:srgbClr val="0070C0"/>
                </a:solidFill>
              </a:rPr>
              <a:t>松香酸、 萜烯类化合物、 脂肪酸及不皂化物等</a:t>
            </a:r>
            <a:r>
              <a:rPr lang="zh-CN" altLang="en-US" sz="2400" b="1" dirty="0"/>
              <a:t>。</a:t>
            </a:r>
            <a:endParaRPr lang="en-US" altLang="zh-CN" sz="2400" b="1" dirty="0"/>
          </a:p>
          <a:p>
            <a:pPr>
              <a:buFont typeface="Wingdings" panose="05000000000000000000" pitchFamily="2" charset="2"/>
              <a:buChar char="p"/>
            </a:pPr>
            <a:r>
              <a:rPr lang="zh-CN" altLang="en-US" sz="2400" b="1" dirty="0"/>
              <a:t>含量：</a:t>
            </a:r>
            <a:r>
              <a:rPr lang="zh-CN" altLang="en-US" sz="2400" b="1" dirty="0">
                <a:solidFill>
                  <a:srgbClr val="0070C0"/>
                </a:solidFill>
              </a:rPr>
              <a:t>较高</a:t>
            </a:r>
            <a:r>
              <a:rPr lang="zh-CN" altLang="en-US" sz="2400" b="1" dirty="0"/>
              <a:t>。红松的乙醚抽提物为</a:t>
            </a:r>
            <a:r>
              <a:rPr lang="en-US" altLang="zh-CN" sz="2400" b="1" dirty="0"/>
              <a:t>4.69%</a:t>
            </a:r>
            <a:r>
              <a:rPr lang="zh-CN" altLang="en-US" sz="2400" b="1" dirty="0"/>
              <a:t>， 马尾松乙醚抽提物为</a:t>
            </a:r>
            <a:r>
              <a:rPr lang="en-US" altLang="zh-CN" sz="2400" b="1" dirty="0"/>
              <a:t>4.43%</a:t>
            </a:r>
            <a:r>
              <a:rPr lang="zh-CN" altLang="en-US" sz="2400" b="1" dirty="0"/>
              <a:t>。</a:t>
            </a:r>
            <a:endParaRPr lang="en-US" altLang="zh-CN" sz="2400" b="1" dirty="0"/>
          </a:p>
          <a:p>
            <a:pPr>
              <a:buFont typeface="Wingdings" panose="05000000000000000000" pitchFamily="2" charset="2"/>
              <a:buChar char="p"/>
            </a:pPr>
            <a:r>
              <a:rPr lang="zh-CN" altLang="en-US" sz="2400" b="1" dirty="0"/>
              <a:t>存在位置：</a:t>
            </a:r>
            <a:endParaRPr lang="en-US" altLang="zh-CN" sz="2400" b="1" dirty="0"/>
          </a:p>
          <a:p>
            <a:pPr marL="0" indent="0">
              <a:buFont typeface="Arial" panose="020B0604020202020204" pitchFamily="34" charset="0"/>
              <a:buNone/>
            </a:pPr>
            <a:r>
              <a:rPr lang="zh-CN" altLang="en-US" sz="2400" b="1" dirty="0">
                <a:solidFill>
                  <a:srgbClr val="0070C0"/>
                </a:solidFill>
              </a:rPr>
              <a:t>树脂道和射线薄壁细胞中</a:t>
            </a:r>
            <a:r>
              <a:rPr lang="zh-CN" altLang="en-US" sz="2400" b="1" dirty="0"/>
              <a:t>。</a:t>
            </a:r>
            <a:r>
              <a:rPr lang="zh-CN" altLang="en-US" sz="2400" dirty="0"/>
              <a:t> </a:t>
            </a:r>
          </a:p>
        </p:txBody>
      </p:sp>
    </p:spTree>
    <p:extLst>
      <p:ext uri="{BB962C8B-B14F-4D97-AF65-F5344CB8AC3E}">
        <p14:creationId xmlns:p14="http://schemas.microsoft.com/office/powerpoint/2010/main" val="1983658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66190" y="466230"/>
            <a:ext cx="6138863" cy="730250"/>
          </a:xfrm>
        </p:spPr>
        <p:txBody>
          <a:bodyPr/>
          <a:lstStyle/>
          <a:p>
            <a:r>
              <a:rPr lang="en-US" altLang="zh-CN" sz="3200" dirty="0"/>
              <a:t>2. </a:t>
            </a:r>
            <a:r>
              <a:rPr lang="zh-CN" altLang="en-US" sz="3200" dirty="0"/>
              <a:t>阔叶材抽出物</a:t>
            </a:r>
          </a:p>
        </p:txBody>
      </p:sp>
      <p:sp>
        <p:nvSpPr>
          <p:cNvPr id="3" name="内容占位符 2"/>
          <p:cNvSpPr>
            <a:spLocks noGrp="1"/>
          </p:cNvSpPr>
          <p:nvPr>
            <p:ph idx="4294967295"/>
          </p:nvPr>
        </p:nvSpPr>
        <p:spPr>
          <a:xfrm>
            <a:off x="925782" y="1210164"/>
            <a:ext cx="7033845" cy="2218836"/>
          </a:xfrm>
        </p:spPr>
        <p:txBody>
          <a:bodyPr>
            <a:normAutofit/>
          </a:bodyPr>
          <a:lstStyle/>
          <a:p>
            <a:pPr>
              <a:lnSpc>
                <a:spcPct val="100000"/>
              </a:lnSpc>
              <a:buFont typeface="Wingdings" panose="05000000000000000000" pitchFamily="2" charset="2"/>
              <a:buChar char="p"/>
            </a:pPr>
            <a:r>
              <a:rPr lang="zh-CN" altLang="en-US" sz="2400" b="1" dirty="0"/>
              <a:t>组成：</a:t>
            </a:r>
            <a:r>
              <a:rPr lang="zh-CN" altLang="en-US" sz="2400" b="1" dirty="0">
                <a:solidFill>
                  <a:srgbClr val="0070C0"/>
                </a:solidFill>
              </a:rPr>
              <a:t>游离的及酯化的脂肪酸，中性物；不含或只含少量松香酸</a:t>
            </a:r>
            <a:r>
              <a:rPr lang="zh-CN" altLang="en-US" sz="2400" b="1" dirty="0"/>
              <a:t>。</a:t>
            </a:r>
            <a:endParaRPr lang="en-US" altLang="zh-CN" sz="2400" b="1" dirty="0"/>
          </a:p>
          <a:p>
            <a:pPr>
              <a:lnSpc>
                <a:spcPct val="100000"/>
              </a:lnSpc>
              <a:buFont typeface="Wingdings" panose="05000000000000000000" pitchFamily="2" charset="2"/>
              <a:buChar char="p"/>
            </a:pPr>
            <a:r>
              <a:rPr lang="zh-CN" altLang="en-US" sz="2400" b="1" dirty="0"/>
              <a:t>含量：</a:t>
            </a:r>
            <a:r>
              <a:rPr lang="zh-CN" altLang="en-US" sz="2400" b="1" dirty="0">
                <a:solidFill>
                  <a:srgbClr val="0070C0"/>
                </a:solidFill>
              </a:rPr>
              <a:t>一般在</a:t>
            </a:r>
            <a:r>
              <a:rPr lang="en-US" altLang="zh-CN" sz="2400" b="1" dirty="0">
                <a:solidFill>
                  <a:srgbClr val="0070C0"/>
                </a:solidFill>
              </a:rPr>
              <a:t>1%</a:t>
            </a:r>
            <a:r>
              <a:rPr lang="zh-CN" altLang="en-US" sz="2400" b="1" dirty="0">
                <a:solidFill>
                  <a:srgbClr val="0070C0"/>
                </a:solidFill>
              </a:rPr>
              <a:t>以下</a:t>
            </a:r>
            <a:r>
              <a:rPr lang="zh-CN" altLang="en-US" sz="2400" b="1" dirty="0"/>
              <a:t>。</a:t>
            </a:r>
            <a:endParaRPr lang="en-US" altLang="zh-CN" sz="2400" b="1" dirty="0"/>
          </a:p>
          <a:p>
            <a:pPr>
              <a:lnSpc>
                <a:spcPct val="100000"/>
              </a:lnSpc>
              <a:buFont typeface="Wingdings" panose="05000000000000000000" pitchFamily="2" charset="2"/>
              <a:buChar char="p"/>
            </a:pPr>
            <a:r>
              <a:rPr lang="zh-CN" altLang="en-US" sz="2400" b="1" dirty="0"/>
              <a:t>存在位置：</a:t>
            </a:r>
            <a:r>
              <a:rPr lang="zh-CN" altLang="en-US" sz="2400" b="1" dirty="0">
                <a:solidFill>
                  <a:srgbClr val="0070C0"/>
                </a:solidFill>
              </a:rPr>
              <a:t>木射线薄壁细胞与薄壁细胞中</a:t>
            </a:r>
            <a:r>
              <a:rPr lang="zh-CN" altLang="en-US" sz="2400" b="1" dirty="0"/>
              <a:t>。</a:t>
            </a:r>
            <a:r>
              <a:rPr lang="zh-CN" altLang="en-US" sz="2400" dirty="0"/>
              <a:t> </a:t>
            </a:r>
          </a:p>
        </p:txBody>
      </p:sp>
      <p:sp>
        <p:nvSpPr>
          <p:cNvPr id="4" name="标题 1">
            <a:extLst>
              <a:ext uri="{FF2B5EF4-FFF2-40B4-BE49-F238E27FC236}">
                <a16:creationId xmlns:a16="http://schemas.microsoft.com/office/drawing/2014/main" id="{EA28B768-43A7-4703-BF5B-44B8B7B4834F}"/>
              </a:ext>
            </a:extLst>
          </p:cNvPr>
          <p:cNvSpPr txBox="1">
            <a:spLocks/>
          </p:cNvSpPr>
          <p:nvPr/>
        </p:nvSpPr>
        <p:spPr>
          <a:xfrm>
            <a:off x="466191" y="3493136"/>
            <a:ext cx="6138863" cy="730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3200" dirty="0"/>
              <a:t>3. </a:t>
            </a:r>
            <a:r>
              <a:rPr lang="zh-CN" altLang="en-US" sz="3200" dirty="0"/>
              <a:t>禾本科抽出物</a:t>
            </a:r>
          </a:p>
        </p:txBody>
      </p:sp>
      <p:sp>
        <p:nvSpPr>
          <p:cNvPr id="5" name="内容占位符 2">
            <a:extLst>
              <a:ext uri="{FF2B5EF4-FFF2-40B4-BE49-F238E27FC236}">
                <a16:creationId xmlns:a16="http://schemas.microsoft.com/office/drawing/2014/main" id="{FD3E5A5E-E9A0-46BE-B41B-428024D3A775}"/>
              </a:ext>
            </a:extLst>
          </p:cNvPr>
          <p:cNvSpPr txBox="1">
            <a:spLocks/>
          </p:cNvSpPr>
          <p:nvPr/>
        </p:nvSpPr>
        <p:spPr>
          <a:xfrm>
            <a:off x="902335" y="4325453"/>
            <a:ext cx="7339329" cy="2218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p"/>
            </a:pPr>
            <a:r>
              <a:rPr lang="zh-CN" altLang="en-US" sz="2400" b="1" dirty="0"/>
              <a:t>主要成分：蜡质， 伴以少量的高级脂肪酸、 高级醇等。</a:t>
            </a:r>
            <a:endParaRPr lang="en-US" altLang="zh-CN" sz="2400" b="1" dirty="0"/>
          </a:p>
          <a:p>
            <a:pPr>
              <a:buFont typeface="Wingdings" panose="05000000000000000000" pitchFamily="2" charset="2"/>
              <a:buChar char="p"/>
            </a:pPr>
            <a:r>
              <a:rPr lang="zh-CN" altLang="en-US" sz="2400" b="1" dirty="0"/>
              <a:t>含量：乙醚抽出物含量一般低于</a:t>
            </a:r>
            <a:r>
              <a:rPr lang="en-US" altLang="zh-CN" sz="2400" b="1" dirty="0"/>
              <a:t>1%</a:t>
            </a:r>
            <a:r>
              <a:rPr lang="zh-CN" altLang="en-US" sz="2400" b="1" dirty="0"/>
              <a:t>。 而苯</a:t>
            </a:r>
            <a:r>
              <a:rPr lang="en-US" altLang="zh-CN" sz="2400" b="1" dirty="0"/>
              <a:t>-</a:t>
            </a:r>
            <a:r>
              <a:rPr lang="zh-CN" altLang="en-US" sz="2400" b="1" dirty="0"/>
              <a:t>醇抽出物含量较高， 一般为</a:t>
            </a:r>
            <a:r>
              <a:rPr lang="en-US" altLang="zh-CN" sz="2400" b="1" dirty="0"/>
              <a:t>3</a:t>
            </a:r>
            <a:r>
              <a:rPr lang="en-US" altLang="zh-CN" sz="2400" dirty="0"/>
              <a:t>~</a:t>
            </a:r>
            <a:r>
              <a:rPr lang="en-US" altLang="zh-CN" sz="2400" b="1" dirty="0"/>
              <a:t>6%</a:t>
            </a:r>
            <a:r>
              <a:rPr lang="zh-CN" altLang="en-US" sz="2400" b="1" dirty="0"/>
              <a:t>， 有的高达</a:t>
            </a:r>
            <a:r>
              <a:rPr lang="en-US" altLang="zh-CN" sz="2400" b="1" dirty="0"/>
              <a:t>8%</a:t>
            </a:r>
            <a:r>
              <a:rPr lang="zh-CN" altLang="en-US" sz="2400" b="1" dirty="0"/>
              <a:t>。</a:t>
            </a:r>
            <a:r>
              <a:rPr lang="zh-CN" altLang="en-US" sz="2400" dirty="0"/>
              <a:t> </a:t>
            </a:r>
            <a:br>
              <a:rPr lang="zh-CN" altLang="en-US" sz="2400" dirty="0"/>
            </a:br>
            <a:endParaRPr lang="zh-CN" altLang="en-US" sz="2400" dirty="0"/>
          </a:p>
        </p:txBody>
      </p:sp>
    </p:spTree>
    <p:extLst>
      <p:ext uri="{BB962C8B-B14F-4D97-AF65-F5344CB8AC3E}">
        <p14:creationId xmlns:p14="http://schemas.microsoft.com/office/powerpoint/2010/main" val="160067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3776" y="1060704"/>
            <a:ext cx="8174736" cy="4893647"/>
          </a:xfrm>
          <a:prstGeom prst="rect">
            <a:avLst/>
          </a:prstGeom>
          <a:noFill/>
        </p:spPr>
        <p:txBody>
          <a:bodyPr wrap="square" rtlCol="0">
            <a:spAutoFit/>
          </a:bodyPr>
          <a:lstStyle/>
          <a:p>
            <a:r>
              <a:rPr lang="zh-CN" altLang="en-US" sz="2400" dirty="0"/>
              <a:t>教科书：</a:t>
            </a:r>
            <a:endParaRPr lang="en-US" altLang="zh-CN" sz="2400" dirty="0"/>
          </a:p>
          <a:p>
            <a:r>
              <a:rPr lang="en-US" altLang="zh-CN" sz="2400" dirty="0"/>
              <a:t>《</a:t>
            </a:r>
            <a:r>
              <a:rPr lang="zh-CN" altLang="en-US" sz="2400" dirty="0"/>
              <a:t>植物纤维化学</a:t>
            </a:r>
            <a:r>
              <a:rPr lang="en-US" altLang="zh-CN" sz="2400" dirty="0"/>
              <a:t>》</a:t>
            </a:r>
            <a:r>
              <a:rPr lang="zh-CN" altLang="en-US" sz="2400" dirty="0"/>
              <a:t>（第四版）裴继诚主编，中国工业出版社</a:t>
            </a:r>
            <a:endParaRPr lang="en-US" altLang="zh-CN" sz="2400" dirty="0"/>
          </a:p>
          <a:p>
            <a:endParaRPr lang="en-US" altLang="zh-CN" sz="2400" dirty="0"/>
          </a:p>
          <a:p>
            <a:r>
              <a:rPr lang="zh-CN" altLang="en-US" sz="2400" dirty="0"/>
              <a:t>参考资料：</a:t>
            </a:r>
            <a:endParaRPr lang="en-US" altLang="zh-CN" sz="2400" dirty="0"/>
          </a:p>
          <a:p>
            <a:r>
              <a:rPr lang="en-US" altLang="zh-CN" sz="2400" dirty="0"/>
              <a:t>1.</a:t>
            </a:r>
            <a:r>
              <a:rPr lang="zh-CN" altLang="en-US" sz="2400" dirty="0"/>
              <a:t>木质素化学     中野准三</a:t>
            </a:r>
            <a:endParaRPr lang="en-US" altLang="zh-CN" sz="2400" dirty="0"/>
          </a:p>
          <a:p>
            <a:r>
              <a:rPr lang="en-US" altLang="zh-CN" sz="2400" dirty="0"/>
              <a:t>2.</a:t>
            </a:r>
            <a:r>
              <a:rPr lang="zh-CN" altLang="en-US" sz="2400" dirty="0"/>
              <a:t>纤维素科学     高洁 等</a:t>
            </a:r>
            <a:endParaRPr lang="en-US" altLang="zh-CN" sz="2400" dirty="0"/>
          </a:p>
          <a:p>
            <a:r>
              <a:rPr lang="en-US" altLang="zh-CN" sz="2400" dirty="0"/>
              <a:t>3. Wood Chemistry      EERO SJÖSTRÖM</a:t>
            </a:r>
          </a:p>
          <a:p>
            <a:r>
              <a:rPr lang="en-US" altLang="zh-CN" sz="2400" dirty="0"/>
              <a:t>4. PAPERMAKING SCIENCE AND TECHNOLOGY. Forest Products Chemistry(Book3)       Johan </a:t>
            </a:r>
            <a:r>
              <a:rPr lang="en-US" altLang="zh-CN" sz="2400" dirty="0" err="1"/>
              <a:t>Gullichsen</a:t>
            </a:r>
            <a:r>
              <a:rPr lang="en-US" altLang="zh-CN" sz="2400" dirty="0"/>
              <a:t> and </a:t>
            </a:r>
            <a:r>
              <a:rPr lang="en-US" altLang="zh-CN" sz="2400" dirty="0" err="1"/>
              <a:t>Hannu</a:t>
            </a:r>
            <a:r>
              <a:rPr lang="en-US" altLang="zh-CN" sz="2400" dirty="0"/>
              <a:t> </a:t>
            </a:r>
            <a:r>
              <a:rPr lang="en-US" altLang="zh-CN" sz="2400" dirty="0" err="1"/>
              <a:t>Paulapuro</a:t>
            </a:r>
            <a:endParaRPr lang="en-US" altLang="zh-CN" sz="2400" dirty="0"/>
          </a:p>
          <a:p>
            <a:r>
              <a:rPr lang="en-US" altLang="zh-CN" sz="2400" dirty="0"/>
              <a:t>5.</a:t>
            </a:r>
            <a:r>
              <a:rPr lang="zh-CN" altLang="en-US" sz="2400" dirty="0"/>
              <a:t>利用网络资源学习</a:t>
            </a:r>
            <a:endParaRPr lang="en-US" altLang="zh-CN" sz="2400" dirty="0"/>
          </a:p>
          <a:p>
            <a:endParaRPr lang="en-US" altLang="zh-CN" sz="2400" dirty="0"/>
          </a:p>
          <a:p>
            <a:r>
              <a:rPr lang="zh-CN" altLang="en-US" sz="2400" dirty="0"/>
              <a:t>联系电话：</a:t>
            </a:r>
            <a:r>
              <a:rPr lang="en-US" altLang="zh-CN" sz="2400" dirty="0"/>
              <a:t>15902055956</a:t>
            </a:r>
          </a:p>
          <a:p>
            <a:r>
              <a:rPr lang="en-US" altLang="zh-CN" sz="2400" dirty="0"/>
              <a:t>E-mail: zhangww@scau.edu.cn</a:t>
            </a:r>
            <a:endParaRPr lang="zh-CN" altLang="en-US" sz="2400" dirty="0"/>
          </a:p>
        </p:txBody>
      </p:sp>
    </p:spTree>
    <p:extLst>
      <p:ext uri="{BB962C8B-B14F-4D97-AF65-F5344CB8AC3E}">
        <p14:creationId xmlns:p14="http://schemas.microsoft.com/office/powerpoint/2010/main" val="735455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75514" y="2010132"/>
            <a:ext cx="6138863" cy="730250"/>
          </a:xfrm>
        </p:spPr>
        <p:txBody>
          <a:bodyPr/>
          <a:lstStyle/>
          <a:p>
            <a:r>
              <a:rPr lang="en-US" altLang="zh-CN" sz="2800" dirty="0"/>
              <a:t>1. </a:t>
            </a:r>
            <a:r>
              <a:rPr lang="zh-CN" altLang="en-US" sz="2800" dirty="0"/>
              <a:t>木材的灰分与组成</a:t>
            </a:r>
          </a:p>
        </p:txBody>
      </p:sp>
      <p:sp>
        <p:nvSpPr>
          <p:cNvPr id="3" name="内容占位符 2"/>
          <p:cNvSpPr>
            <a:spLocks noGrp="1"/>
          </p:cNvSpPr>
          <p:nvPr>
            <p:ph idx="4294967295"/>
          </p:nvPr>
        </p:nvSpPr>
        <p:spPr>
          <a:xfrm>
            <a:off x="1047251" y="2839472"/>
            <a:ext cx="6947564" cy="1784350"/>
          </a:xfrm>
        </p:spPr>
        <p:txBody>
          <a:bodyPr>
            <a:normAutofit/>
          </a:bodyPr>
          <a:lstStyle/>
          <a:p>
            <a:pPr>
              <a:buFont typeface="Wingdings" panose="05000000000000000000" pitchFamily="2" charset="2"/>
              <a:buChar char="p"/>
            </a:pPr>
            <a:r>
              <a:rPr lang="zh-CN" altLang="en-US" sz="2400" b="1" dirty="0"/>
              <a:t>含量：一般温带树木为 </a:t>
            </a:r>
            <a:r>
              <a:rPr lang="en-US" altLang="zh-CN" sz="2400" b="1" dirty="0"/>
              <a:t>0.1%</a:t>
            </a:r>
            <a:r>
              <a:rPr lang="en-US" altLang="zh-CN" sz="2400" dirty="0"/>
              <a:t>~</a:t>
            </a:r>
            <a:r>
              <a:rPr lang="en-US" altLang="zh-CN" sz="2400" b="1" dirty="0"/>
              <a:t>1.0%</a:t>
            </a:r>
            <a:r>
              <a:rPr lang="zh-CN" altLang="en-US" sz="2400" b="1" dirty="0"/>
              <a:t>，但热带木材灰分可高达</a:t>
            </a:r>
            <a:r>
              <a:rPr lang="en-US" altLang="zh-CN" sz="2400" b="1" dirty="0"/>
              <a:t>5%</a:t>
            </a:r>
            <a:r>
              <a:rPr lang="zh-CN" altLang="en-US" sz="2400" b="1" dirty="0"/>
              <a:t>。</a:t>
            </a:r>
            <a:endParaRPr lang="en-US" altLang="zh-CN" sz="2400" b="1" dirty="0"/>
          </a:p>
          <a:p>
            <a:pPr>
              <a:buFont typeface="Wingdings" panose="05000000000000000000" pitchFamily="2" charset="2"/>
              <a:buChar char="p"/>
            </a:pPr>
            <a:r>
              <a:rPr lang="zh-CN" altLang="en-US" sz="2400" b="1" dirty="0"/>
              <a:t>主要组成： </a:t>
            </a:r>
            <a:r>
              <a:rPr lang="en-US" altLang="zh-CN" sz="2400" b="1" dirty="0"/>
              <a:t>Ca</a:t>
            </a:r>
            <a:r>
              <a:rPr lang="en-US" altLang="zh-CN" sz="2400" b="1" baseline="30000" dirty="0"/>
              <a:t>2+ </a:t>
            </a:r>
            <a:r>
              <a:rPr lang="zh-CN" altLang="en-US" sz="2400" b="1" dirty="0"/>
              <a:t>、 </a:t>
            </a:r>
            <a:r>
              <a:rPr lang="en-US" altLang="zh-CN" sz="2400" b="1" dirty="0"/>
              <a:t>K</a:t>
            </a:r>
            <a:r>
              <a:rPr lang="en-US" altLang="zh-CN" sz="2400" b="1" baseline="30000" dirty="0"/>
              <a:t>+</a:t>
            </a:r>
            <a:r>
              <a:rPr lang="en-US" altLang="zh-CN" sz="2400" b="1" dirty="0"/>
              <a:t> </a:t>
            </a:r>
            <a:r>
              <a:rPr lang="zh-CN" altLang="en-US" sz="2400" b="1" dirty="0"/>
              <a:t>、 </a:t>
            </a:r>
            <a:r>
              <a:rPr lang="en-US" altLang="zh-CN" sz="2400" b="1" dirty="0"/>
              <a:t>Mg</a:t>
            </a:r>
            <a:r>
              <a:rPr lang="en-US" altLang="zh-CN" sz="2400" b="1" baseline="30000" dirty="0"/>
              <a:t>2+</a:t>
            </a:r>
            <a:r>
              <a:rPr lang="zh-CN" altLang="en-US" sz="2400" b="1" dirty="0"/>
              <a:t>其次是</a:t>
            </a:r>
            <a:r>
              <a:rPr lang="en-US" altLang="zh-CN" sz="2400" b="1" dirty="0"/>
              <a:t>Mn</a:t>
            </a:r>
            <a:r>
              <a:rPr lang="en-US" altLang="zh-CN" sz="2400" b="1" baseline="30000" dirty="0"/>
              <a:t>2+ </a:t>
            </a:r>
            <a:r>
              <a:rPr lang="zh-CN" altLang="en-US" sz="2400" b="1" dirty="0"/>
              <a:t>、 </a:t>
            </a:r>
            <a:r>
              <a:rPr lang="en-US" altLang="zh-CN" sz="2400" b="1" dirty="0"/>
              <a:t>Na</a:t>
            </a:r>
            <a:r>
              <a:rPr lang="en-US" altLang="zh-CN" sz="2400" b="1" baseline="30000" dirty="0"/>
              <a:t>+</a:t>
            </a:r>
            <a:r>
              <a:rPr lang="en-US" altLang="zh-CN" sz="2400" b="1" dirty="0"/>
              <a:t> </a:t>
            </a:r>
            <a:r>
              <a:rPr lang="zh-CN" altLang="en-US" sz="2400" b="1" dirty="0"/>
              <a:t>、</a:t>
            </a:r>
            <a:r>
              <a:rPr lang="en-US" altLang="zh-CN" sz="2400" b="1" dirty="0"/>
              <a:t>P </a:t>
            </a:r>
            <a:r>
              <a:rPr lang="zh-CN" altLang="en-US" sz="2400" b="1" dirty="0"/>
              <a:t>还有其它元素。</a:t>
            </a:r>
            <a:r>
              <a:rPr lang="zh-CN" altLang="en-US" sz="2400" dirty="0"/>
              <a:t>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550" y="4400952"/>
            <a:ext cx="7059265" cy="2126103"/>
          </a:xfrm>
          <a:prstGeom prst="rect">
            <a:avLst/>
          </a:prstGeom>
        </p:spPr>
      </p:pic>
      <p:sp>
        <p:nvSpPr>
          <p:cNvPr id="5" name="标题 1">
            <a:extLst>
              <a:ext uri="{FF2B5EF4-FFF2-40B4-BE49-F238E27FC236}">
                <a16:creationId xmlns:a16="http://schemas.microsoft.com/office/drawing/2014/main" id="{F771B5D7-8180-4787-A940-61092F90BA97}"/>
              </a:ext>
            </a:extLst>
          </p:cNvPr>
          <p:cNvSpPr txBox="1">
            <a:spLocks/>
          </p:cNvSpPr>
          <p:nvPr/>
        </p:nvSpPr>
        <p:spPr>
          <a:xfrm>
            <a:off x="581786" y="400997"/>
            <a:ext cx="6138863" cy="730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3200" dirty="0"/>
              <a:t>1.4 </a:t>
            </a:r>
            <a:r>
              <a:rPr lang="zh-CN" altLang="en-US" sz="3200" dirty="0"/>
              <a:t>灰分</a:t>
            </a:r>
          </a:p>
        </p:txBody>
      </p:sp>
      <p:sp>
        <p:nvSpPr>
          <p:cNvPr id="6" name="内容占位符 2">
            <a:extLst>
              <a:ext uri="{FF2B5EF4-FFF2-40B4-BE49-F238E27FC236}">
                <a16:creationId xmlns:a16="http://schemas.microsoft.com/office/drawing/2014/main" id="{8E5391B5-13CD-4DAA-B54B-BAF8BCB0485C}"/>
              </a:ext>
            </a:extLst>
          </p:cNvPr>
          <p:cNvSpPr txBox="1">
            <a:spLocks/>
          </p:cNvSpPr>
          <p:nvPr/>
        </p:nvSpPr>
        <p:spPr>
          <a:xfrm>
            <a:off x="581786" y="1180792"/>
            <a:ext cx="7886700" cy="730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zh-CN" altLang="en-US" sz="2400" b="1" dirty="0"/>
              <a:t>植物纤维原料都含有一定量的矿物质、 燃烧后产生灰分（温度一般在</a:t>
            </a:r>
            <a:r>
              <a:rPr lang="en-US" altLang="zh-CN" sz="2400" b="1" dirty="0"/>
              <a:t>575±25℃</a:t>
            </a:r>
            <a:r>
              <a:rPr lang="zh-CN" altLang="en-US" sz="2400" b="1" dirty="0"/>
              <a:t>） 。</a:t>
            </a:r>
            <a:r>
              <a:rPr lang="zh-CN" altLang="en-US" sz="2400" dirty="0"/>
              <a:t> </a:t>
            </a:r>
            <a:endParaRPr lang="en-US" altLang="zh-CN" sz="2400" dirty="0"/>
          </a:p>
        </p:txBody>
      </p:sp>
    </p:spTree>
    <p:extLst>
      <p:ext uri="{BB962C8B-B14F-4D97-AF65-F5344CB8AC3E}">
        <p14:creationId xmlns:p14="http://schemas.microsoft.com/office/powerpoint/2010/main" val="2114753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26831" y="832949"/>
            <a:ext cx="6138863" cy="730250"/>
          </a:xfrm>
        </p:spPr>
        <p:txBody>
          <a:bodyPr/>
          <a:lstStyle/>
          <a:p>
            <a:r>
              <a:rPr lang="en-US" altLang="zh-CN" sz="2800" dirty="0"/>
              <a:t>2.</a:t>
            </a:r>
            <a:r>
              <a:rPr lang="zh-CN" altLang="en-US" sz="2800" dirty="0"/>
              <a:t>草类原料的灰分与组成</a:t>
            </a:r>
          </a:p>
        </p:txBody>
      </p:sp>
      <p:sp>
        <p:nvSpPr>
          <p:cNvPr id="3" name="内容占位符 2"/>
          <p:cNvSpPr>
            <a:spLocks noGrp="1"/>
          </p:cNvSpPr>
          <p:nvPr>
            <p:ph idx="4294967295"/>
          </p:nvPr>
        </p:nvSpPr>
        <p:spPr>
          <a:xfrm>
            <a:off x="797169" y="2079965"/>
            <a:ext cx="7869433" cy="1761903"/>
          </a:xfrm>
        </p:spPr>
        <p:txBody>
          <a:bodyPr>
            <a:noAutofit/>
          </a:bodyPr>
          <a:lstStyle/>
          <a:p>
            <a:pPr marL="0" indent="0">
              <a:lnSpc>
                <a:spcPct val="120000"/>
              </a:lnSpc>
              <a:spcBef>
                <a:spcPts val="0"/>
              </a:spcBef>
              <a:buFont typeface="Wingdings" panose="05000000000000000000" pitchFamily="2" charset="2"/>
              <a:buChar char="p"/>
            </a:pPr>
            <a:r>
              <a:rPr lang="zh-CN" altLang="en-US" sz="2400" b="1" dirty="0"/>
              <a:t>含量： </a:t>
            </a:r>
            <a:r>
              <a:rPr lang="en-US" altLang="zh-CN" sz="2400" b="1" dirty="0"/>
              <a:t>1.2%</a:t>
            </a:r>
            <a:r>
              <a:rPr lang="en-US" altLang="zh-CN" sz="2400" dirty="0"/>
              <a:t>~</a:t>
            </a:r>
            <a:r>
              <a:rPr lang="en-US" altLang="zh-CN" sz="2400" b="1" dirty="0"/>
              <a:t>10%(2%</a:t>
            </a:r>
            <a:r>
              <a:rPr lang="zh-CN" altLang="en-US" sz="2400" b="1" dirty="0"/>
              <a:t>以上</a:t>
            </a:r>
            <a:r>
              <a:rPr lang="en-US" altLang="zh-CN" sz="2400" b="1" dirty="0"/>
              <a:t>)</a:t>
            </a:r>
            <a:r>
              <a:rPr lang="zh-CN" altLang="en-US" sz="2400" b="1" dirty="0"/>
              <a:t>，叶部的灰分甚至高达</a:t>
            </a:r>
            <a:r>
              <a:rPr lang="en-US" altLang="zh-CN" sz="2400" b="1" dirty="0"/>
              <a:t>23.1%</a:t>
            </a:r>
            <a:r>
              <a:rPr lang="zh-CN" altLang="en-US" sz="2400" b="1" dirty="0"/>
              <a:t>。</a:t>
            </a:r>
            <a:endParaRPr lang="en-US" altLang="zh-CN" sz="2400" b="1" dirty="0"/>
          </a:p>
          <a:p>
            <a:pPr marL="0" indent="0">
              <a:lnSpc>
                <a:spcPct val="120000"/>
              </a:lnSpc>
              <a:spcBef>
                <a:spcPts val="0"/>
              </a:spcBef>
              <a:buFont typeface="Wingdings" panose="05000000000000000000" pitchFamily="2" charset="2"/>
              <a:buChar char="p"/>
            </a:pPr>
            <a:r>
              <a:rPr lang="zh-CN" altLang="en-US" sz="2400" b="1" dirty="0"/>
              <a:t>化学组成：灰分中</a:t>
            </a:r>
            <a:r>
              <a:rPr lang="en-US" altLang="zh-CN" sz="2400" b="1" dirty="0"/>
              <a:t>60%</a:t>
            </a:r>
            <a:r>
              <a:rPr lang="zh-CN" altLang="en-US" sz="2400" b="1" dirty="0"/>
              <a:t>以上是</a:t>
            </a:r>
            <a:r>
              <a:rPr lang="en-US" altLang="zh-CN" sz="2400" b="1" dirty="0"/>
              <a:t>SiO</a:t>
            </a:r>
            <a:r>
              <a:rPr lang="en-US" altLang="zh-CN" sz="2400" b="1" baseline="-25000" dirty="0"/>
              <a:t>2</a:t>
            </a:r>
            <a:r>
              <a:rPr lang="en-US" altLang="zh-CN" sz="2400" b="1" dirty="0"/>
              <a:t> ,</a:t>
            </a:r>
            <a:r>
              <a:rPr lang="zh-CN" altLang="en-US" sz="2400" b="1" dirty="0"/>
              <a:t>尤其是叶部和梢部。</a:t>
            </a:r>
            <a:r>
              <a:rPr lang="zh-CN" altLang="en-US" sz="2400" dirty="0"/>
              <a:t> </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831" y="3486888"/>
            <a:ext cx="7620000" cy="2538163"/>
          </a:xfrm>
          <a:prstGeom prst="rect">
            <a:avLst/>
          </a:prstGeom>
        </p:spPr>
      </p:pic>
    </p:spTree>
    <p:extLst>
      <p:ext uri="{BB962C8B-B14F-4D97-AF65-F5344CB8AC3E}">
        <p14:creationId xmlns:p14="http://schemas.microsoft.com/office/powerpoint/2010/main" val="3401097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73918" y="446087"/>
            <a:ext cx="6138863" cy="730250"/>
          </a:xfrm>
        </p:spPr>
        <p:txBody>
          <a:bodyPr/>
          <a:lstStyle/>
          <a:p>
            <a:r>
              <a:rPr lang="en-US" altLang="zh-CN" dirty="0"/>
              <a:t>1.5 </a:t>
            </a:r>
            <a:r>
              <a:rPr lang="zh-CN" altLang="en-US" dirty="0"/>
              <a:t>果胶质</a:t>
            </a:r>
          </a:p>
        </p:txBody>
      </p:sp>
      <p:sp>
        <p:nvSpPr>
          <p:cNvPr id="3" name="内容占位符 2"/>
          <p:cNvSpPr>
            <a:spLocks noGrp="1"/>
          </p:cNvSpPr>
          <p:nvPr>
            <p:ph idx="4294967295"/>
          </p:nvPr>
        </p:nvSpPr>
        <p:spPr>
          <a:xfrm>
            <a:off x="873918" y="1176337"/>
            <a:ext cx="7238451" cy="1925760"/>
          </a:xfrm>
        </p:spPr>
        <p:txBody>
          <a:bodyPr>
            <a:normAutofit/>
          </a:bodyPr>
          <a:lstStyle/>
          <a:p>
            <a:pPr marL="0" indent="0">
              <a:lnSpc>
                <a:spcPct val="150000"/>
              </a:lnSpc>
              <a:buNone/>
            </a:pPr>
            <a:r>
              <a:rPr lang="zh-CN" altLang="en-US" sz="2400" b="1" dirty="0"/>
              <a:t>果胶酸（</a:t>
            </a:r>
            <a:r>
              <a:rPr lang="en-US" altLang="zh-CN" sz="2400" b="1" dirty="0" err="1"/>
              <a:t>Pectic</a:t>
            </a:r>
            <a:r>
              <a:rPr lang="en-US" altLang="zh-CN" sz="2400" b="1" dirty="0"/>
              <a:t> Acid</a:t>
            </a:r>
            <a:r>
              <a:rPr lang="zh-CN" altLang="en-US" sz="2400" b="1" dirty="0"/>
              <a:t>） 是聚半乳糖醛酸， 它不溶于水。 果胶酸羧基中</a:t>
            </a:r>
            <a:r>
              <a:rPr lang="en-US" altLang="zh-CN" sz="2400" b="1" dirty="0"/>
              <a:t>80%</a:t>
            </a:r>
            <a:r>
              <a:rPr lang="zh-CN" altLang="en-US" sz="2400" b="1" dirty="0"/>
              <a:t>以上被甲基化、 一部分被中和成盐， 使其变为部分可溶于水的物质， 称为果胶质。</a:t>
            </a:r>
            <a:r>
              <a:rPr lang="zh-CN" altLang="en-US" sz="2400" dirty="0"/>
              <a:t> </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194" y="2936870"/>
            <a:ext cx="7358888" cy="3546296"/>
          </a:xfrm>
          <a:prstGeom prst="rect">
            <a:avLst/>
          </a:prstGeom>
        </p:spPr>
      </p:pic>
    </p:spTree>
    <p:extLst>
      <p:ext uri="{BB962C8B-B14F-4D97-AF65-F5344CB8AC3E}">
        <p14:creationId xmlns:p14="http://schemas.microsoft.com/office/powerpoint/2010/main" val="3463638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076" y="122615"/>
            <a:ext cx="6037019" cy="928945"/>
          </a:xfrm>
        </p:spPr>
        <p:txBody>
          <a:bodyPr>
            <a:normAutofit fontScale="90000"/>
          </a:bodyPr>
          <a:lstStyle/>
          <a:p>
            <a:r>
              <a:rPr lang="zh-CN" altLang="en-US" dirty="0"/>
              <a:t>第二节 木材纤维原料的生理结构</a:t>
            </a:r>
          </a:p>
        </p:txBody>
      </p:sp>
      <p:sp>
        <p:nvSpPr>
          <p:cNvPr id="3" name="内容占位符 2"/>
          <p:cNvSpPr>
            <a:spLocks noGrp="1"/>
          </p:cNvSpPr>
          <p:nvPr>
            <p:ph idx="1"/>
          </p:nvPr>
        </p:nvSpPr>
        <p:spPr>
          <a:xfrm>
            <a:off x="446076" y="2315580"/>
            <a:ext cx="3517404" cy="3498762"/>
          </a:xfrm>
        </p:spPr>
        <p:txBody>
          <a:bodyPr>
            <a:normAutofit/>
          </a:bodyPr>
          <a:lstStyle/>
          <a:p>
            <a:pPr marL="0" indent="0">
              <a:buNone/>
            </a:pPr>
            <a:r>
              <a:rPr lang="en-US" altLang="zh-CN" sz="2400" dirty="0"/>
              <a:t>1.</a:t>
            </a:r>
            <a:r>
              <a:rPr lang="zh-CN" altLang="en-US" sz="2400" dirty="0"/>
              <a:t>木材解剖的三个切面</a:t>
            </a:r>
            <a:endParaRPr lang="en-US" altLang="zh-CN" sz="2400" dirty="0"/>
          </a:p>
          <a:p>
            <a:pPr>
              <a:buFont typeface="Wingdings" panose="05000000000000000000" pitchFamily="2" charset="2"/>
              <a:buChar char="Ø"/>
            </a:pPr>
            <a:r>
              <a:rPr lang="zh-CN" altLang="en-US" sz="2400" dirty="0"/>
              <a:t> 横切面：与树干的轴垂直的切面。</a:t>
            </a:r>
            <a:endParaRPr lang="en-US" altLang="zh-CN" sz="2400" dirty="0"/>
          </a:p>
          <a:p>
            <a:pPr>
              <a:buFont typeface="Wingdings" panose="05000000000000000000" pitchFamily="2" charset="2"/>
              <a:buChar char="Ø"/>
            </a:pPr>
            <a:r>
              <a:rPr lang="zh-CN" altLang="en-US" sz="2400" dirty="0"/>
              <a:t> 径切面：通过树干髓心与横切面垂直的切面， 又称辐射切面。</a:t>
            </a:r>
            <a:endParaRPr lang="en-US" altLang="zh-CN" sz="2400" dirty="0"/>
          </a:p>
          <a:p>
            <a:pPr>
              <a:buFont typeface="Wingdings" panose="05000000000000000000" pitchFamily="2" charset="2"/>
              <a:buChar char="Ø"/>
            </a:pPr>
            <a:r>
              <a:rPr lang="zh-CN" altLang="en-US" sz="2400" dirty="0"/>
              <a:t> 弦切面：垂直横切面与年轮相切的切面， 又称切线切面。 </a:t>
            </a:r>
          </a:p>
        </p:txBody>
      </p:sp>
      <p:sp>
        <p:nvSpPr>
          <p:cNvPr id="4" name="矩形 3"/>
          <p:cNvSpPr/>
          <p:nvPr/>
        </p:nvSpPr>
        <p:spPr>
          <a:xfrm>
            <a:off x="113563" y="1258004"/>
            <a:ext cx="9350033" cy="523220"/>
          </a:xfrm>
          <a:prstGeom prst="rect">
            <a:avLst/>
          </a:prstGeom>
        </p:spPr>
        <p:txBody>
          <a:bodyPr wrap="square">
            <a:spAutoFit/>
          </a:bodyPr>
          <a:lstStyle/>
          <a:p>
            <a:r>
              <a:rPr lang="en-US" altLang="zh-CN" sz="2800" dirty="0"/>
              <a:t>2.1 </a:t>
            </a:r>
            <a:r>
              <a:rPr lang="zh-CN" altLang="en-US" sz="2800" dirty="0"/>
              <a:t>树木的宏观结构（</a:t>
            </a:r>
            <a:r>
              <a:rPr lang="en-US" altLang="zh-CN" sz="2800" b="1" dirty="0"/>
              <a:t>The macroscopic structure of wood</a:t>
            </a:r>
            <a:r>
              <a:rPr lang="en-US" altLang="zh-CN" sz="2800" dirty="0"/>
              <a:t> </a:t>
            </a:r>
            <a:r>
              <a:rPr lang="zh-CN" altLang="en-US" sz="2800" dirty="0"/>
              <a:t>）</a:t>
            </a:r>
            <a:endParaRPr lang="en-US" altLang="zh-CN" sz="2800" dirty="0"/>
          </a:p>
        </p:txBody>
      </p:sp>
      <p:pic>
        <p:nvPicPr>
          <p:cNvPr id="5" name="图片 4">
            <a:extLst>
              <a:ext uri="{FF2B5EF4-FFF2-40B4-BE49-F238E27FC236}">
                <a16:creationId xmlns:a16="http://schemas.microsoft.com/office/drawing/2014/main" id="{7036BCD9-3BB9-4D0A-9F78-C5F27E025510}"/>
              </a:ext>
            </a:extLst>
          </p:cNvPr>
          <p:cNvPicPr>
            <a:picLocks noChangeAspect="1"/>
          </p:cNvPicPr>
          <p:nvPr/>
        </p:nvPicPr>
        <p:blipFill rotWithShape="1">
          <a:blip r:embed="rId2">
            <a:extLst>
              <a:ext uri="{28A0092B-C50C-407E-A947-70E740481C1C}">
                <a14:useLocalDpi xmlns:a14="http://schemas.microsoft.com/office/drawing/2010/main" val="0"/>
              </a:ext>
            </a:extLst>
          </a:blip>
          <a:srcRect l="16876" r="18938" b="17670"/>
          <a:stretch/>
        </p:blipFill>
        <p:spPr>
          <a:xfrm>
            <a:off x="4478429" y="1984734"/>
            <a:ext cx="4500979" cy="4551070"/>
          </a:xfrm>
          <a:prstGeom prst="rect">
            <a:avLst/>
          </a:prstGeom>
        </p:spPr>
      </p:pic>
    </p:spTree>
    <p:extLst>
      <p:ext uri="{BB962C8B-B14F-4D97-AF65-F5344CB8AC3E}">
        <p14:creationId xmlns:p14="http://schemas.microsoft.com/office/powerpoint/2010/main" val="2205166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0242"/>
            <a:ext cx="6138863" cy="730250"/>
          </a:xfrm>
        </p:spPr>
        <p:txBody>
          <a:bodyPr/>
          <a:lstStyle/>
          <a:p>
            <a:r>
              <a:rPr lang="en-US" altLang="zh-CN" sz="3200" dirty="0"/>
              <a:t>2. </a:t>
            </a:r>
            <a:r>
              <a:rPr lang="zh-CN" altLang="en-US" sz="3200" dirty="0"/>
              <a:t>树心</a:t>
            </a:r>
          </a:p>
        </p:txBody>
      </p:sp>
      <p:sp>
        <p:nvSpPr>
          <p:cNvPr id="3" name="内容占位符 2"/>
          <p:cNvSpPr>
            <a:spLocks noGrp="1"/>
          </p:cNvSpPr>
          <p:nvPr>
            <p:ph idx="4294967295"/>
          </p:nvPr>
        </p:nvSpPr>
        <p:spPr>
          <a:xfrm>
            <a:off x="700704" y="1133657"/>
            <a:ext cx="7742591" cy="1360968"/>
          </a:xfrm>
        </p:spPr>
        <p:txBody>
          <a:bodyPr>
            <a:normAutofit/>
          </a:bodyPr>
          <a:lstStyle/>
          <a:p>
            <a:pPr marL="0" indent="0">
              <a:buNone/>
            </a:pPr>
            <a:r>
              <a:rPr lang="zh-CN" altLang="en-US" sz="2400" dirty="0"/>
              <a:t>树心， 也称髓心（</a:t>
            </a:r>
            <a:r>
              <a:rPr lang="en-US" altLang="zh-CN" sz="2400" dirty="0"/>
              <a:t>pith</a:t>
            </a:r>
            <a:r>
              <a:rPr lang="zh-CN" altLang="en-US" sz="2400" dirty="0"/>
              <a:t>） ， 一般位于树干中心， 也有偏离中心的， 称为偏心材。 髓心由薄壁细胞组成，所占容积一般较小。 </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29695"/>
          <a:stretch/>
        </p:blipFill>
        <p:spPr>
          <a:xfrm>
            <a:off x="796031" y="2569885"/>
            <a:ext cx="7742591" cy="3586982"/>
          </a:xfrm>
          <a:prstGeom prst="rect">
            <a:avLst/>
          </a:prstGeom>
        </p:spPr>
      </p:pic>
    </p:spTree>
    <p:extLst>
      <p:ext uri="{BB962C8B-B14F-4D97-AF65-F5344CB8AC3E}">
        <p14:creationId xmlns:p14="http://schemas.microsoft.com/office/powerpoint/2010/main" val="1639637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C0FB37C-CBEA-4634-A168-C7136169AE5C}"/>
              </a:ext>
            </a:extLst>
          </p:cNvPr>
          <p:cNvPicPr>
            <a:picLocks noChangeAspect="1"/>
          </p:cNvPicPr>
          <p:nvPr/>
        </p:nvPicPr>
        <p:blipFill rotWithShape="1">
          <a:blip r:embed="rId2">
            <a:extLst>
              <a:ext uri="{28A0092B-C50C-407E-A947-70E740481C1C}">
                <a14:useLocalDpi xmlns:a14="http://schemas.microsoft.com/office/drawing/2010/main" val="0"/>
              </a:ext>
            </a:extLst>
          </a:blip>
          <a:srcRect l="12412" r="12580" b="22468"/>
          <a:stretch/>
        </p:blipFill>
        <p:spPr>
          <a:xfrm>
            <a:off x="4243526" y="2144234"/>
            <a:ext cx="4838330" cy="3713273"/>
          </a:xfrm>
          <a:prstGeom prst="rect">
            <a:avLst/>
          </a:prstGeom>
        </p:spPr>
      </p:pic>
      <p:sp>
        <p:nvSpPr>
          <p:cNvPr id="2" name="标题 1"/>
          <p:cNvSpPr>
            <a:spLocks noGrp="1"/>
          </p:cNvSpPr>
          <p:nvPr>
            <p:ph type="title" idx="4294967295"/>
          </p:nvPr>
        </p:nvSpPr>
        <p:spPr>
          <a:xfrm>
            <a:off x="586154" y="270242"/>
            <a:ext cx="6138863" cy="730250"/>
          </a:xfrm>
        </p:spPr>
        <p:txBody>
          <a:bodyPr/>
          <a:lstStyle/>
          <a:p>
            <a:r>
              <a:rPr lang="en-US" altLang="zh-CN" sz="3200" dirty="0"/>
              <a:t>3.</a:t>
            </a:r>
            <a:r>
              <a:rPr lang="zh-CN" altLang="en-US" sz="3200" dirty="0"/>
              <a:t>树皮</a:t>
            </a:r>
          </a:p>
        </p:txBody>
      </p:sp>
      <p:sp>
        <p:nvSpPr>
          <p:cNvPr id="3" name="内容占位符 2"/>
          <p:cNvSpPr>
            <a:spLocks noGrp="1"/>
          </p:cNvSpPr>
          <p:nvPr>
            <p:ph idx="4294967295"/>
          </p:nvPr>
        </p:nvSpPr>
        <p:spPr>
          <a:xfrm>
            <a:off x="469275" y="1033318"/>
            <a:ext cx="8205450" cy="872696"/>
          </a:xfrm>
        </p:spPr>
        <p:txBody>
          <a:bodyPr>
            <a:normAutofit/>
          </a:bodyPr>
          <a:lstStyle/>
          <a:p>
            <a:pPr marL="0" indent="0">
              <a:buNone/>
            </a:pPr>
            <a:r>
              <a:rPr lang="zh-CN" altLang="en-US" sz="2400" b="1" dirty="0"/>
              <a:t>树皮是树干的最外层， 是树干的保护层， 尤其是保护树木的形成层。 树皮分外皮（</a:t>
            </a:r>
            <a:r>
              <a:rPr lang="en-US" altLang="zh-CN" sz="2400" b="1" dirty="0"/>
              <a:t>Out Bark</a:t>
            </a:r>
            <a:r>
              <a:rPr lang="zh-CN" altLang="en-US" sz="2400" b="1" dirty="0"/>
              <a:t>）和内皮（</a:t>
            </a:r>
            <a:r>
              <a:rPr lang="en-US" altLang="zh-CN" sz="2400" b="1" dirty="0"/>
              <a:t>Inner Bark</a:t>
            </a:r>
            <a:r>
              <a:rPr lang="zh-CN" altLang="en-US" sz="2400" b="1" dirty="0"/>
              <a:t>） 。</a:t>
            </a:r>
            <a:endParaRPr lang="zh-CN" altLang="en-US" sz="2400" dirty="0"/>
          </a:p>
        </p:txBody>
      </p:sp>
      <p:sp>
        <p:nvSpPr>
          <p:cNvPr id="4" name="矩形 3"/>
          <p:cNvSpPr/>
          <p:nvPr/>
        </p:nvSpPr>
        <p:spPr>
          <a:xfrm>
            <a:off x="422405" y="2144234"/>
            <a:ext cx="4016431" cy="3656001"/>
          </a:xfrm>
          <a:prstGeom prst="rect">
            <a:avLst/>
          </a:prstGeom>
        </p:spPr>
        <p:txBody>
          <a:bodyPr wrap="square">
            <a:spAutoFit/>
          </a:bodyPr>
          <a:lstStyle/>
          <a:p>
            <a:pPr>
              <a:lnSpc>
                <a:spcPct val="130000"/>
              </a:lnSpc>
            </a:pPr>
            <a:r>
              <a:rPr lang="zh-CN" altLang="en-US" sz="2000" b="1" dirty="0">
                <a:latin typeface="MicrosoftYaHei-Bold"/>
              </a:rPr>
              <a:t>外皮</a:t>
            </a:r>
            <a:r>
              <a:rPr lang="en-US" altLang="zh-CN" sz="2000" b="1" dirty="0">
                <a:latin typeface="MicrosoftYaHei-Bold"/>
              </a:rPr>
              <a:t>: </a:t>
            </a:r>
            <a:r>
              <a:rPr lang="zh-CN" altLang="en-US" sz="2000" b="1" dirty="0">
                <a:latin typeface="MicrosoftYaHei-Bold"/>
              </a:rPr>
              <a:t>是由已死亡的木栓细胞（含有木栓质的细胞） 组成。 其作用是对木材组织起着抵制外来机械伤害以及防止外界温度和湿度变化的作用。</a:t>
            </a:r>
            <a:br>
              <a:rPr lang="zh-CN" altLang="en-US" sz="2000" b="1" dirty="0">
                <a:latin typeface="MicrosoftYaHei-Bold"/>
              </a:rPr>
            </a:br>
            <a:r>
              <a:rPr lang="zh-CN" altLang="en-US" sz="2000" b="1" dirty="0">
                <a:latin typeface="MicrosoftYaHei-Bold"/>
              </a:rPr>
              <a:t>内 皮 </a:t>
            </a:r>
            <a:r>
              <a:rPr lang="en-US" altLang="zh-CN" sz="2000" b="1" dirty="0">
                <a:latin typeface="MicrosoftYaHei-Bold"/>
              </a:rPr>
              <a:t>: </a:t>
            </a:r>
            <a:r>
              <a:rPr lang="zh-CN" altLang="en-US" sz="2000" b="1" dirty="0">
                <a:latin typeface="MicrosoftYaHei-Bold"/>
              </a:rPr>
              <a:t>是 由 有 生 命 的 活 细 胞 组 成 ， 又 称 韧 皮 部（</a:t>
            </a:r>
            <a:r>
              <a:rPr lang="en-US" altLang="zh-CN" sz="2000" b="1" dirty="0">
                <a:latin typeface="MicrosoftYaHei-Bold"/>
              </a:rPr>
              <a:t>Phloem</a:t>
            </a:r>
            <a:r>
              <a:rPr lang="zh-CN" altLang="en-US" sz="2000" b="1" dirty="0">
                <a:latin typeface="MicrosoftYaHei-Bold"/>
              </a:rPr>
              <a:t>） ， 其作用负担着把树叶光合作用产生的养分向下输送。</a:t>
            </a:r>
            <a:r>
              <a:rPr lang="zh-CN" altLang="en-US" sz="2000" dirty="0"/>
              <a:t> </a:t>
            </a:r>
          </a:p>
        </p:txBody>
      </p:sp>
    </p:spTree>
    <p:extLst>
      <p:ext uri="{BB962C8B-B14F-4D97-AF65-F5344CB8AC3E}">
        <p14:creationId xmlns:p14="http://schemas.microsoft.com/office/powerpoint/2010/main" val="399392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0960" y="510736"/>
            <a:ext cx="6138863" cy="730250"/>
          </a:xfrm>
        </p:spPr>
        <p:txBody>
          <a:bodyPr/>
          <a:lstStyle/>
          <a:p>
            <a:r>
              <a:rPr lang="en-US" altLang="zh-CN" sz="3200" dirty="0"/>
              <a:t>4.</a:t>
            </a:r>
            <a:r>
              <a:rPr lang="zh-CN" altLang="en-US" sz="3200" dirty="0"/>
              <a:t>形成层</a:t>
            </a:r>
          </a:p>
        </p:txBody>
      </p:sp>
      <p:sp>
        <p:nvSpPr>
          <p:cNvPr id="3" name="内容占位符 2"/>
          <p:cNvSpPr>
            <a:spLocks noGrp="1"/>
          </p:cNvSpPr>
          <p:nvPr>
            <p:ph idx="4294967295"/>
          </p:nvPr>
        </p:nvSpPr>
        <p:spPr>
          <a:xfrm>
            <a:off x="848614" y="1240986"/>
            <a:ext cx="7807570" cy="3004283"/>
          </a:xfrm>
        </p:spPr>
        <p:txBody>
          <a:bodyPr>
            <a:normAutofit/>
          </a:bodyPr>
          <a:lstStyle/>
          <a:p>
            <a:pPr marL="0" indent="0">
              <a:buNone/>
            </a:pPr>
            <a:r>
              <a:rPr lang="zh-CN" altLang="en-US" sz="2400" b="1" dirty="0"/>
              <a:t>形成层（</a:t>
            </a:r>
            <a:r>
              <a:rPr lang="en-US" altLang="zh-CN" sz="2400" b="1" dirty="0"/>
              <a:t>Cambium</a:t>
            </a:r>
            <a:r>
              <a:rPr lang="zh-CN" altLang="en-US" sz="2400" b="1" dirty="0"/>
              <a:t>）位于韧皮部与木质部之间， 它是由具有分裂机能的分生细胞组成的一个薄层。 这一薄层是由</a:t>
            </a:r>
            <a:r>
              <a:rPr lang="en-US" altLang="zh-CN" sz="2400" b="1" dirty="0"/>
              <a:t>6</a:t>
            </a:r>
            <a:r>
              <a:rPr lang="en-US" altLang="zh-CN" sz="2400" dirty="0"/>
              <a:t>~</a:t>
            </a:r>
            <a:r>
              <a:rPr lang="en-US" altLang="zh-CN" sz="2400" b="1" dirty="0"/>
              <a:t>8</a:t>
            </a:r>
            <a:r>
              <a:rPr lang="zh-CN" altLang="en-US" sz="2400" b="1" dirty="0"/>
              <a:t>层细胞组成。</a:t>
            </a:r>
            <a:r>
              <a:rPr lang="zh-CN" altLang="en-US" sz="2400" dirty="0"/>
              <a:t> </a:t>
            </a:r>
            <a:endParaRPr lang="en-US" altLang="zh-CN" sz="2400" dirty="0"/>
          </a:p>
          <a:p>
            <a:pPr marL="0" indent="0">
              <a:buNone/>
            </a:pPr>
            <a:r>
              <a:rPr lang="zh-CN" altLang="en-US" sz="2400" dirty="0"/>
              <a:t>纺锤状原始细胞：管胞、纤维、导管、筛管等</a:t>
            </a:r>
            <a:endParaRPr lang="en-US" altLang="zh-CN" sz="2400" dirty="0"/>
          </a:p>
          <a:p>
            <a:pPr marL="0" indent="0">
              <a:buNone/>
            </a:pPr>
            <a:r>
              <a:rPr lang="zh-CN" altLang="en-US" sz="2400" dirty="0"/>
              <a:t>射线原始细胞 ：维管射线</a:t>
            </a:r>
          </a:p>
        </p:txBody>
      </p:sp>
      <p:sp>
        <p:nvSpPr>
          <p:cNvPr id="4" name="标题 1">
            <a:extLst>
              <a:ext uri="{FF2B5EF4-FFF2-40B4-BE49-F238E27FC236}">
                <a16:creationId xmlns:a16="http://schemas.microsoft.com/office/drawing/2014/main" id="{97CF68AE-9402-4A35-8464-3C1342C2B588}"/>
              </a:ext>
            </a:extLst>
          </p:cNvPr>
          <p:cNvSpPr txBox="1">
            <a:spLocks/>
          </p:cNvSpPr>
          <p:nvPr/>
        </p:nvSpPr>
        <p:spPr>
          <a:xfrm>
            <a:off x="750960" y="3632985"/>
            <a:ext cx="6138863" cy="730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3200" dirty="0"/>
              <a:t>5.</a:t>
            </a:r>
            <a:r>
              <a:rPr lang="zh-CN" altLang="en-US" sz="3200" dirty="0"/>
              <a:t>木质部</a:t>
            </a:r>
          </a:p>
        </p:txBody>
      </p:sp>
      <p:sp>
        <p:nvSpPr>
          <p:cNvPr id="5" name="内容占位符 2">
            <a:extLst>
              <a:ext uri="{FF2B5EF4-FFF2-40B4-BE49-F238E27FC236}">
                <a16:creationId xmlns:a16="http://schemas.microsoft.com/office/drawing/2014/main" id="{F5AD297F-6D3E-446F-856D-E9DE74F4D5AD}"/>
              </a:ext>
            </a:extLst>
          </p:cNvPr>
          <p:cNvSpPr txBox="1">
            <a:spLocks/>
          </p:cNvSpPr>
          <p:nvPr/>
        </p:nvSpPr>
        <p:spPr>
          <a:xfrm>
            <a:off x="848614" y="4481201"/>
            <a:ext cx="7174523" cy="1368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b="1" dirty="0"/>
              <a:t>木质部（</a:t>
            </a:r>
            <a:r>
              <a:rPr lang="en-US" altLang="zh-CN" sz="2400" b="1" dirty="0"/>
              <a:t>xylem</a:t>
            </a:r>
            <a:r>
              <a:rPr lang="zh-CN" altLang="en-US" sz="2400" b="1" dirty="0"/>
              <a:t>）是树干的主要部分， 位于形成层与髓心之间， 是造纸原料的最主要部分。</a:t>
            </a:r>
            <a:endParaRPr lang="en-US" altLang="zh-CN" sz="2400" b="1" dirty="0"/>
          </a:p>
          <a:p>
            <a:pPr marL="0" indent="0">
              <a:buFont typeface="Arial" panose="020B0604020202020204" pitchFamily="34" charset="0"/>
              <a:buNone/>
            </a:pPr>
            <a:r>
              <a:rPr lang="zh-CN" altLang="en-US" sz="2400" b="1" dirty="0"/>
              <a:t> 木质部是植物主要的输导组织和机械支持组织。</a:t>
            </a:r>
            <a:endParaRPr lang="zh-CN" altLang="en-US" sz="2400" dirty="0"/>
          </a:p>
        </p:txBody>
      </p:sp>
    </p:spTree>
    <p:extLst>
      <p:ext uri="{BB962C8B-B14F-4D97-AF65-F5344CB8AC3E}">
        <p14:creationId xmlns:p14="http://schemas.microsoft.com/office/powerpoint/2010/main" val="1772839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33046" y="516540"/>
            <a:ext cx="6138863" cy="730250"/>
          </a:xfrm>
        </p:spPr>
        <p:txBody>
          <a:bodyPr/>
          <a:lstStyle/>
          <a:p>
            <a:r>
              <a:rPr lang="en-US" altLang="zh-CN" sz="3200" dirty="0"/>
              <a:t>6.</a:t>
            </a:r>
            <a:r>
              <a:rPr lang="zh-CN" altLang="en-US" sz="3200" dirty="0"/>
              <a:t>年轮、早材和晚材</a:t>
            </a:r>
          </a:p>
        </p:txBody>
      </p:sp>
      <p:sp>
        <p:nvSpPr>
          <p:cNvPr id="3" name="内容占位符 2"/>
          <p:cNvSpPr>
            <a:spLocks noGrp="1"/>
          </p:cNvSpPr>
          <p:nvPr>
            <p:ph idx="4294967295"/>
          </p:nvPr>
        </p:nvSpPr>
        <p:spPr>
          <a:xfrm>
            <a:off x="628650" y="1419756"/>
            <a:ext cx="7886700" cy="1556483"/>
          </a:xfrm>
        </p:spPr>
        <p:txBody>
          <a:bodyPr>
            <a:normAutofit/>
          </a:bodyPr>
          <a:lstStyle/>
          <a:p>
            <a:pPr marL="0" indent="0">
              <a:buNone/>
            </a:pPr>
            <a:r>
              <a:rPr lang="zh-CN" altLang="en-US" sz="2400" dirty="0"/>
              <a:t>年轮是指在树木经的横切面上木质部具有的同心圆环。 </a:t>
            </a:r>
            <a:br>
              <a:rPr lang="zh-CN" altLang="en-US" sz="2400" dirty="0"/>
            </a:br>
            <a:r>
              <a:rPr lang="zh-CN" altLang="en-US" sz="2400" b="1" dirty="0"/>
              <a:t>每个年轮一般由两层构成，内层是在每年的春季与夏季之间形成的，称之为早材（或春材）；外层是夏末及秋天形成的，称为晚材（秋材或夏材）。</a:t>
            </a:r>
            <a:r>
              <a:rPr lang="zh-CN" altLang="en-US" sz="2400" dirty="0"/>
              <a:t> </a:t>
            </a:r>
          </a:p>
        </p:txBody>
      </p:sp>
      <p:sp>
        <p:nvSpPr>
          <p:cNvPr id="4" name="矩形 3">
            <a:extLst>
              <a:ext uri="{FF2B5EF4-FFF2-40B4-BE49-F238E27FC236}">
                <a16:creationId xmlns:a16="http://schemas.microsoft.com/office/drawing/2014/main" id="{A613113F-35D8-4573-804C-8BDAE4BADBB9}"/>
              </a:ext>
            </a:extLst>
          </p:cNvPr>
          <p:cNvSpPr/>
          <p:nvPr/>
        </p:nvSpPr>
        <p:spPr>
          <a:xfrm>
            <a:off x="628650" y="3294472"/>
            <a:ext cx="7886700" cy="3046988"/>
          </a:xfrm>
          <a:prstGeom prst="rect">
            <a:avLst/>
          </a:prstGeom>
        </p:spPr>
        <p:txBody>
          <a:bodyPr wrap="square">
            <a:spAutoFit/>
          </a:bodyPr>
          <a:lstStyle/>
          <a:p>
            <a:r>
              <a:rPr lang="zh-CN" altLang="en-US" sz="2400" b="1" dirty="0">
                <a:solidFill>
                  <a:srgbClr val="000066"/>
                </a:solidFill>
                <a:latin typeface="MicrosoftYaHei-Bold"/>
              </a:rPr>
              <a:t>早材的特点：</a:t>
            </a:r>
            <a:br>
              <a:rPr lang="zh-CN" altLang="en-US" sz="2400" b="1" dirty="0">
                <a:solidFill>
                  <a:srgbClr val="000066"/>
                </a:solidFill>
                <a:latin typeface="MicrosoftYaHei-Bold"/>
              </a:rPr>
            </a:br>
            <a:r>
              <a:rPr lang="zh-CN" altLang="en-US" sz="2400" b="1" dirty="0">
                <a:solidFill>
                  <a:srgbClr val="000066"/>
                </a:solidFill>
                <a:latin typeface="MicrosoftYaHei-Bold"/>
              </a:rPr>
              <a:t>纤维细胞腔大而壁薄， 长度较短， 树脂含量较低，颜色较浅， 材质较疏松， 强度较差；纤维较柔软，</a:t>
            </a:r>
            <a:r>
              <a:rPr lang="zh-CN" altLang="en-US" sz="2400" b="1" dirty="0">
                <a:solidFill>
                  <a:srgbClr val="FF0000"/>
                </a:solidFill>
                <a:latin typeface="MicrosoftYaHei-Bold"/>
              </a:rPr>
              <a:t>抄纸时纤维间的结合力较大</a:t>
            </a:r>
            <a:r>
              <a:rPr lang="zh-CN" altLang="en-US" sz="2400" b="1" dirty="0">
                <a:solidFill>
                  <a:srgbClr val="000066"/>
                </a:solidFill>
                <a:latin typeface="MicrosoftYaHei-Bold"/>
              </a:rPr>
              <a:t>。</a:t>
            </a:r>
            <a:br>
              <a:rPr lang="zh-CN" altLang="en-US" sz="2400" b="1" dirty="0">
                <a:solidFill>
                  <a:srgbClr val="000066"/>
                </a:solidFill>
                <a:latin typeface="MicrosoftYaHei-Bold"/>
              </a:rPr>
            </a:br>
            <a:r>
              <a:rPr lang="zh-CN" altLang="en-US" sz="2400" b="1" dirty="0">
                <a:solidFill>
                  <a:srgbClr val="000066"/>
                </a:solidFill>
                <a:latin typeface="MicrosoftYaHei-Bold"/>
              </a:rPr>
              <a:t>晚材的特点：</a:t>
            </a:r>
            <a:br>
              <a:rPr lang="zh-CN" altLang="en-US" sz="2400" b="1" dirty="0">
                <a:solidFill>
                  <a:srgbClr val="000066"/>
                </a:solidFill>
                <a:latin typeface="MicrosoftYaHei-Bold"/>
              </a:rPr>
            </a:br>
            <a:r>
              <a:rPr lang="zh-CN" altLang="en-US" sz="2400" b="1" dirty="0">
                <a:solidFill>
                  <a:srgbClr val="000066"/>
                </a:solidFill>
                <a:latin typeface="MicrosoftYaHei-Bold"/>
              </a:rPr>
              <a:t>纤维细胞腔小而壁厚， 树脂含量较高， 颜色较深， 材质紧密， 强度较高；纤维较挺硬， </a:t>
            </a:r>
            <a:r>
              <a:rPr lang="zh-CN" altLang="en-US" sz="2400" b="1" dirty="0">
                <a:solidFill>
                  <a:srgbClr val="FF0000"/>
                </a:solidFill>
                <a:latin typeface="MicrosoftYaHei-Bold"/>
              </a:rPr>
              <a:t>未经打浆时成纸的紧度低， 强度差</a:t>
            </a:r>
            <a:r>
              <a:rPr lang="zh-CN" altLang="en-US" sz="2400" b="1" dirty="0">
                <a:solidFill>
                  <a:srgbClr val="000066"/>
                </a:solidFill>
                <a:latin typeface="MicrosoftYaHei-Bold"/>
              </a:rPr>
              <a:t>。</a:t>
            </a:r>
            <a:r>
              <a:rPr lang="zh-CN" altLang="en-US" sz="2400" dirty="0"/>
              <a:t> </a:t>
            </a:r>
          </a:p>
        </p:txBody>
      </p:sp>
    </p:spTree>
    <p:extLst>
      <p:ext uri="{BB962C8B-B14F-4D97-AF65-F5344CB8AC3E}">
        <p14:creationId xmlns:p14="http://schemas.microsoft.com/office/powerpoint/2010/main" val="2489014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96694" y="482506"/>
            <a:ext cx="6138863" cy="730250"/>
          </a:xfrm>
        </p:spPr>
        <p:txBody>
          <a:bodyPr/>
          <a:lstStyle/>
          <a:p>
            <a:r>
              <a:rPr lang="en-US" altLang="zh-CN" sz="3200" dirty="0"/>
              <a:t>7.</a:t>
            </a:r>
            <a:r>
              <a:rPr lang="zh-CN" altLang="en-US" sz="3200" dirty="0"/>
              <a:t>边材与心材</a:t>
            </a:r>
          </a:p>
        </p:txBody>
      </p:sp>
      <p:sp>
        <p:nvSpPr>
          <p:cNvPr id="3" name="内容占位符 2"/>
          <p:cNvSpPr>
            <a:spLocks noGrp="1"/>
          </p:cNvSpPr>
          <p:nvPr>
            <p:ph idx="4294967295"/>
          </p:nvPr>
        </p:nvSpPr>
        <p:spPr>
          <a:xfrm>
            <a:off x="496694" y="1490993"/>
            <a:ext cx="3915508" cy="2319416"/>
          </a:xfrm>
        </p:spPr>
        <p:txBody>
          <a:bodyPr>
            <a:normAutofit/>
          </a:bodyPr>
          <a:lstStyle/>
          <a:p>
            <a:pPr marL="0" indent="0">
              <a:buNone/>
            </a:pPr>
            <a:r>
              <a:rPr lang="zh-CN" altLang="en-US" sz="2400" dirty="0"/>
              <a:t>颜色深的部分（木材的中心） 称为心材（ </a:t>
            </a:r>
            <a:r>
              <a:rPr lang="en-GB" altLang="zh-CN" sz="2400" dirty="0"/>
              <a:t>heart wood or Inner wood </a:t>
            </a:r>
            <a:r>
              <a:rPr lang="zh-CN" altLang="en-GB" sz="2400" dirty="0"/>
              <a:t>） ， </a:t>
            </a:r>
            <a:r>
              <a:rPr lang="zh-CN" altLang="en-US" sz="2400" dirty="0"/>
              <a:t>颜色浅的靠近树皮的部分称为边材（ </a:t>
            </a:r>
            <a:r>
              <a:rPr lang="en-GB" altLang="zh-CN" sz="2400" dirty="0"/>
              <a:t>Outer wood or Sapwood </a:t>
            </a:r>
            <a:r>
              <a:rPr lang="zh-CN" altLang="en-GB" sz="2400" dirty="0"/>
              <a:t>） 。</a:t>
            </a:r>
            <a:endParaRPr lang="zh-CN" altLang="en-US" sz="2400"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386" y="1212756"/>
            <a:ext cx="4569937" cy="2920184"/>
          </a:xfrm>
          <a:prstGeom prst="rect">
            <a:avLst/>
          </a:prstGeom>
        </p:spPr>
      </p:pic>
      <p:sp>
        <p:nvSpPr>
          <p:cNvPr id="7" name="标题 1">
            <a:extLst>
              <a:ext uri="{FF2B5EF4-FFF2-40B4-BE49-F238E27FC236}">
                <a16:creationId xmlns:a16="http://schemas.microsoft.com/office/drawing/2014/main" id="{0109F28E-5A44-44DE-9D3B-9E667570B8F6}"/>
              </a:ext>
            </a:extLst>
          </p:cNvPr>
          <p:cNvSpPr txBox="1">
            <a:spLocks/>
          </p:cNvSpPr>
          <p:nvPr/>
        </p:nvSpPr>
        <p:spPr>
          <a:xfrm>
            <a:off x="496693" y="3974808"/>
            <a:ext cx="6138863" cy="730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3200" dirty="0"/>
              <a:t>8.</a:t>
            </a:r>
            <a:r>
              <a:rPr lang="zh-CN" altLang="en-US" sz="3200" dirty="0"/>
              <a:t>木射线</a:t>
            </a:r>
          </a:p>
        </p:txBody>
      </p:sp>
      <p:sp>
        <p:nvSpPr>
          <p:cNvPr id="8" name="内容占位符 2">
            <a:extLst>
              <a:ext uri="{FF2B5EF4-FFF2-40B4-BE49-F238E27FC236}">
                <a16:creationId xmlns:a16="http://schemas.microsoft.com/office/drawing/2014/main" id="{17C1409D-EE6A-4ADD-B8DD-90FD54B27500}"/>
              </a:ext>
            </a:extLst>
          </p:cNvPr>
          <p:cNvSpPr txBox="1">
            <a:spLocks/>
          </p:cNvSpPr>
          <p:nvPr/>
        </p:nvSpPr>
        <p:spPr>
          <a:xfrm>
            <a:off x="496693" y="4998394"/>
            <a:ext cx="8194546" cy="1574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t>木射线（</a:t>
            </a:r>
            <a:r>
              <a:rPr lang="en-US" altLang="zh-CN" sz="2400" dirty="0"/>
              <a:t>wood rays</a:t>
            </a:r>
            <a:r>
              <a:rPr lang="zh-CN" altLang="en-US" sz="2400" dirty="0"/>
              <a:t>）是由木射线薄壁细胞组成， 它贮藏营养物质，还有横向运输的功能， 木质部的营养物质就是经木射线从韧皮部输送来的。</a:t>
            </a:r>
          </a:p>
        </p:txBody>
      </p:sp>
    </p:spTree>
    <p:extLst>
      <p:ext uri="{BB962C8B-B14F-4D97-AF65-F5344CB8AC3E}">
        <p14:creationId xmlns:p14="http://schemas.microsoft.com/office/powerpoint/2010/main" val="2986531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4034" y="85629"/>
            <a:ext cx="6098425" cy="911067"/>
          </a:xfrm>
        </p:spPr>
        <p:txBody>
          <a:bodyPr>
            <a:noAutofit/>
          </a:bodyPr>
          <a:lstStyle/>
          <a:p>
            <a:r>
              <a:rPr lang="en-US" altLang="zh-CN" dirty="0"/>
              <a:t>2.2</a:t>
            </a:r>
            <a:r>
              <a:rPr lang="zh-CN" altLang="en-US" dirty="0"/>
              <a:t>针叶材的生物结构、细胞类型、含量及形态</a:t>
            </a:r>
          </a:p>
        </p:txBody>
      </p:sp>
      <p:sp>
        <p:nvSpPr>
          <p:cNvPr id="3" name="内容占位符 2"/>
          <p:cNvSpPr>
            <a:spLocks noGrp="1"/>
          </p:cNvSpPr>
          <p:nvPr>
            <p:ph idx="4294967295"/>
          </p:nvPr>
        </p:nvSpPr>
        <p:spPr>
          <a:xfrm>
            <a:off x="344062" y="1243536"/>
            <a:ext cx="9655015" cy="807204"/>
          </a:xfrm>
        </p:spPr>
        <p:txBody>
          <a:bodyPr>
            <a:normAutofit/>
          </a:bodyPr>
          <a:lstStyle/>
          <a:p>
            <a:pPr marL="0" indent="0">
              <a:lnSpc>
                <a:spcPct val="150000"/>
              </a:lnSpc>
              <a:buNone/>
            </a:pPr>
            <a:r>
              <a:rPr lang="zh-CN" altLang="en-US" dirty="0"/>
              <a:t>（一）</a:t>
            </a:r>
            <a:r>
              <a:rPr lang="zh-CN" altLang="en-US" b="1" dirty="0"/>
              <a:t>针叶材的生物结构</a:t>
            </a:r>
            <a:endParaRPr lang="zh-CN" altLang="en-US" dirty="0"/>
          </a:p>
        </p:txBody>
      </p:sp>
      <p:pic>
        <p:nvPicPr>
          <p:cNvPr id="7" name="图片 6">
            <a:extLst>
              <a:ext uri="{FF2B5EF4-FFF2-40B4-BE49-F238E27FC236}">
                <a16:creationId xmlns:a16="http://schemas.microsoft.com/office/drawing/2014/main" id="{7340EBA4-1567-4747-972F-EF6F22612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628" y="2050740"/>
            <a:ext cx="4521641" cy="4502290"/>
          </a:xfrm>
          <a:prstGeom prst="rect">
            <a:avLst/>
          </a:prstGeom>
        </p:spPr>
      </p:pic>
      <p:sp>
        <p:nvSpPr>
          <p:cNvPr id="9" name="文本框 8">
            <a:extLst>
              <a:ext uri="{FF2B5EF4-FFF2-40B4-BE49-F238E27FC236}">
                <a16:creationId xmlns:a16="http://schemas.microsoft.com/office/drawing/2014/main" id="{08DC94F0-54DC-4C7C-A690-733F5E03DBCF}"/>
              </a:ext>
            </a:extLst>
          </p:cNvPr>
          <p:cNvSpPr txBox="1"/>
          <p:nvPr/>
        </p:nvSpPr>
        <p:spPr>
          <a:xfrm>
            <a:off x="1645312" y="3230947"/>
            <a:ext cx="1867339" cy="1691104"/>
          </a:xfrm>
          <a:prstGeom prst="rect">
            <a:avLst/>
          </a:prstGeom>
          <a:noFill/>
        </p:spPr>
        <p:txBody>
          <a:bodyPr wrap="square">
            <a:spAutoFit/>
          </a:bodyPr>
          <a:lstStyle/>
          <a:p>
            <a:pPr>
              <a:lnSpc>
                <a:spcPct val="150000"/>
              </a:lnSpc>
            </a:pPr>
            <a:r>
              <a:rPr lang="zh-CN" altLang="en-US" sz="2400" b="1" dirty="0"/>
              <a:t>横切面</a:t>
            </a:r>
            <a:br>
              <a:rPr lang="zh-CN" altLang="en-US" sz="2400" b="1" dirty="0"/>
            </a:br>
            <a:r>
              <a:rPr lang="zh-CN" altLang="en-US" sz="2400" b="1" dirty="0"/>
              <a:t>弦切面</a:t>
            </a:r>
            <a:br>
              <a:rPr lang="zh-CN" altLang="en-US" sz="2400" b="1" dirty="0"/>
            </a:br>
            <a:r>
              <a:rPr lang="zh-CN" altLang="en-US" sz="2400" b="1" dirty="0"/>
              <a:t>径切面</a:t>
            </a:r>
            <a:endParaRPr lang="zh-CN" altLang="en-US" sz="2400" dirty="0"/>
          </a:p>
        </p:txBody>
      </p:sp>
    </p:spTree>
    <p:extLst>
      <p:ext uri="{BB962C8B-B14F-4D97-AF65-F5344CB8AC3E}">
        <p14:creationId xmlns:p14="http://schemas.microsoft.com/office/powerpoint/2010/main" val="609517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4363" y="1246094"/>
            <a:ext cx="7555273" cy="4216539"/>
          </a:xfrm>
          <a:prstGeom prst="rect">
            <a:avLst/>
          </a:prstGeom>
          <a:noFill/>
        </p:spPr>
        <p:txBody>
          <a:bodyPr wrap="none" rtlCol="0">
            <a:spAutoFit/>
          </a:bodyPr>
          <a:lstStyle/>
          <a:p>
            <a:pPr algn="ctr"/>
            <a:r>
              <a:rPr lang="zh-CN" altLang="en-US" sz="2800" b="1" dirty="0"/>
              <a:t>植物纤维化学成绩评定</a:t>
            </a:r>
            <a:endParaRPr lang="en-US" altLang="zh-CN" sz="2800" b="1" dirty="0"/>
          </a:p>
          <a:p>
            <a:endParaRPr lang="en-US" altLang="zh-CN" sz="2400" dirty="0"/>
          </a:p>
          <a:p>
            <a:r>
              <a:rPr lang="zh-CN" altLang="en-US" sz="2400" dirty="0"/>
              <a:t>总成绩：</a:t>
            </a:r>
            <a:endParaRPr lang="en-US" altLang="zh-CN" sz="2400" dirty="0"/>
          </a:p>
          <a:p>
            <a:r>
              <a:rPr lang="zh-CN" altLang="en-US" sz="2400" dirty="0"/>
              <a:t>平时成绩（</a:t>
            </a:r>
            <a:r>
              <a:rPr lang="en-US" altLang="zh-CN" sz="2400" dirty="0"/>
              <a:t>50%</a:t>
            </a:r>
            <a:r>
              <a:rPr lang="zh-CN" altLang="en-US" sz="2400" dirty="0"/>
              <a:t>）</a:t>
            </a:r>
            <a:r>
              <a:rPr lang="en-US" altLang="zh-CN" sz="2400" dirty="0"/>
              <a:t>+</a:t>
            </a:r>
            <a:r>
              <a:rPr lang="zh-CN" altLang="en-US" sz="2400" dirty="0"/>
              <a:t>期末成绩（</a:t>
            </a:r>
            <a:r>
              <a:rPr lang="en-US" altLang="zh-CN" sz="2400" dirty="0"/>
              <a:t>50%</a:t>
            </a:r>
            <a:r>
              <a:rPr lang="zh-CN" altLang="en-US" sz="2400" dirty="0"/>
              <a:t>，但卷面必须及格）</a:t>
            </a:r>
            <a:endParaRPr lang="en-US" altLang="zh-CN" sz="2400" dirty="0"/>
          </a:p>
          <a:p>
            <a:endParaRPr lang="en-US" altLang="zh-CN" sz="2400" dirty="0"/>
          </a:p>
          <a:p>
            <a:r>
              <a:rPr lang="zh-CN" altLang="en-US" sz="2400" dirty="0"/>
              <a:t>平时成绩考核：</a:t>
            </a:r>
            <a:endParaRPr lang="en-US" altLang="zh-CN" sz="2400" dirty="0"/>
          </a:p>
          <a:p>
            <a:r>
              <a:rPr lang="en-US" altLang="zh-CN" sz="2400" dirty="0"/>
              <a:t>1.</a:t>
            </a:r>
            <a:r>
              <a:rPr lang="zh-CN" altLang="en-US" sz="2400" dirty="0"/>
              <a:t>课堂纪律：不旷课、不迟到、不早退，</a:t>
            </a:r>
            <a:r>
              <a:rPr lang="en-US" altLang="zh-CN" sz="2400" dirty="0"/>
              <a:t>10%</a:t>
            </a:r>
          </a:p>
          <a:p>
            <a:r>
              <a:rPr lang="en-US" altLang="zh-CN" sz="2400" dirty="0"/>
              <a:t>2.</a:t>
            </a:r>
            <a:r>
              <a:rPr lang="zh-CN" altLang="en-US" sz="2400" dirty="0"/>
              <a:t>作业，</a:t>
            </a:r>
            <a:r>
              <a:rPr lang="en-US" altLang="zh-CN" sz="2400" dirty="0"/>
              <a:t>25%</a:t>
            </a:r>
          </a:p>
          <a:p>
            <a:r>
              <a:rPr lang="en-US" altLang="zh-CN" sz="2400" dirty="0"/>
              <a:t>3.</a:t>
            </a:r>
            <a:r>
              <a:rPr lang="zh-CN" altLang="en-US" sz="2400" dirty="0"/>
              <a:t>汇报，</a:t>
            </a:r>
            <a:r>
              <a:rPr lang="en-US" altLang="zh-CN" sz="2400" dirty="0"/>
              <a:t>15%</a:t>
            </a:r>
          </a:p>
          <a:p>
            <a:endParaRPr lang="en-US" altLang="zh-CN" sz="2400" dirty="0"/>
          </a:p>
          <a:p>
            <a:r>
              <a:rPr lang="zh-CN" altLang="en-US" sz="2400" dirty="0"/>
              <a:t>上课周数及学时数：</a:t>
            </a:r>
            <a:r>
              <a:rPr lang="en-US" altLang="zh-CN" sz="2400" dirty="0"/>
              <a:t>8</a:t>
            </a:r>
            <a:r>
              <a:rPr lang="zh-CN" altLang="en-US" sz="2400" dirty="0"/>
              <a:t>周，</a:t>
            </a:r>
            <a:r>
              <a:rPr lang="en-US" altLang="zh-CN" sz="2400" dirty="0"/>
              <a:t>32</a:t>
            </a:r>
            <a:r>
              <a:rPr lang="zh-CN" altLang="en-US" sz="2400" dirty="0"/>
              <a:t>学时</a:t>
            </a:r>
            <a:endParaRPr lang="en-US" altLang="zh-CN" sz="2400" dirty="0"/>
          </a:p>
        </p:txBody>
      </p:sp>
    </p:spTree>
    <p:extLst>
      <p:ext uri="{BB962C8B-B14F-4D97-AF65-F5344CB8AC3E}">
        <p14:creationId xmlns:p14="http://schemas.microsoft.com/office/powerpoint/2010/main" val="335005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72906" y="349651"/>
            <a:ext cx="6138863" cy="730250"/>
          </a:xfrm>
        </p:spPr>
        <p:txBody>
          <a:bodyPr/>
          <a:lstStyle/>
          <a:p>
            <a:r>
              <a:rPr lang="zh-CN" altLang="en-US" sz="3200" dirty="0"/>
              <a:t>（二）细胞类型、含量及形态</a:t>
            </a:r>
          </a:p>
        </p:txBody>
      </p:sp>
      <p:sp>
        <p:nvSpPr>
          <p:cNvPr id="3" name="内容占位符 2"/>
          <p:cNvSpPr>
            <a:spLocks noGrp="1"/>
          </p:cNvSpPr>
          <p:nvPr>
            <p:ph idx="4294967295"/>
          </p:nvPr>
        </p:nvSpPr>
        <p:spPr>
          <a:xfrm>
            <a:off x="472906" y="2239683"/>
            <a:ext cx="4099094" cy="3237840"/>
          </a:xfrm>
        </p:spPr>
        <p:txBody>
          <a:bodyPr>
            <a:normAutofit/>
          </a:bodyPr>
          <a:lstStyle/>
          <a:p>
            <a:pPr marL="0" indent="0">
              <a:buNone/>
            </a:pPr>
            <a:r>
              <a:rPr lang="zh-CN" altLang="en-US" sz="2400" b="1" dirty="0"/>
              <a:t>管 胞</a:t>
            </a:r>
            <a:endParaRPr lang="en-US" altLang="zh-CN" sz="2400" b="1" dirty="0"/>
          </a:p>
          <a:p>
            <a:pPr>
              <a:buFont typeface="Wingdings" panose="05000000000000000000" pitchFamily="2" charset="2"/>
              <a:buChar char="Ø"/>
            </a:pPr>
            <a:r>
              <a:rPr lang="zh-CN" altLang="en-US" sz="2400" b="1" dirty="0"/>
              <a:t>占木质部细胞容积的</a:t>
            </a:r>
            <a:r>
              <a:rPr lang="en-US" altLang="zh-CN" sz="2400" b="1" dirty="0"/>
              <a:t>90</a:t>
            </a:r>
            <a:r>
              <a:rPr lang="en-US" altLang="zh-CN" sz="2400" dirty="0"/>
              <a:t>~</a:t>
            </a:r>
            <a:r>
              <a:rPr lang="en-US" altLang="zh-CN" sz="2400" b="1" dirty="0"/>
              <a:t>95%</a:t>
            </a:r>
          </a:p>
          <a:p>
            <a:pPr>
              <a:buFont typeface="Wingdings" panose="05000000000000000000" pitchFamily="2" charset="2"/>
              <a:buChar char="Ø"/>
            </a:pPr>
            <a:r>
              <a:rPr lang="zh-CN" altLang="en-US" sz="2400" b="1" dirty="0"/>
              <a:t>管胞平均长度一般为</a:t>
            </a:r>
            <a:r>
              <a:rPr lang="en-US" altLang="zh-CN" sz="2400" b="1" dirty="0"/>
              <a:t>3</a:t>
            </a:r>
            <a:r>
              <a:rPr lang="en-US" altLang="zh-CN" sz="2400" dirty="0"/>
              <a:t>~</a:t>
            </a:r>
            <a:r>
              <a:rPr lang="en-US" altLang="zh-CN" sz="2400" b="1" dirty="0"/>
              <a:t>5mm</a:t>
            </a:r>
            <a:r>
              <a:rPr lang="zh-CN" altLang="en-US" sz="2400" b="1" dirty="0"/>
              <a:t>，宽为</a:t>
            </a:r>
            <a:r>
              <a:rPr lang="en-US" altLang="zh-CN" sz="2400" b="1" dirty="0"/>
              <a:t>0.03</a:t>
            </a:r>
            <a:r>
              <a:rPr lang="en-US" altLang="zh-CN" sz="2400" dirty="0"/>
              <a:t>~</a:t>
            </a:r>
            <a:r>
              <a:rPr lang="en-US" altLang="zh-CN" sz="2400" b="1" dirty="0"/>
              <a:t>0.05mm</a:t>
            </a:r>
          </a:p>
          <a:p>
            <a:pPr>
              <a:buFont typeface="Wingdings" panose="05000000000000000000" pitchFamily="2" charset="2"/>
              <a:buChar char="Ø"/>
            </a:pPr>
            <a:r>
              <a:rPr lang="zh-CN" altLang="en-US" sz="2400" b="1" dirty="0"/>
              <a:t>管胞壁上的纹孔大多为具缘纹孔</a:t>
            </a:r>
            <a:r>
              <a:rPr lang="en-US" altLang="zh-CN" sz="2400" b="1" dirty="0"/>
              <a:t>.</a:t>
            </a:r>
            <a:endParaRPr lang="zh-CN" altLang="en-US" sz="2400" dirty="0"/>
          </a:p>
        </p:txBody>
      </p:sp>
      <p:pic>
        <p:nvPicPr>
          <p:cNvPr id="4" name="图片 3">
            <a:extLst>
              <a:ext uri="{FF2B5EF4-FFF2-40B4-BE49-F238E27FC236}">
                <a16:creationId xmlns:a16="http://schemas.microsoft.com/office/drawing/2014/main" id="{E32EE9FD-7F64-47C0-98B7-C44540D335B7}"/>
              </a:ext>
            </a:extLst>
          </p:cNvPr>
          <p:cNvPicPr>
            <a:picLocks noChangeAspect="1"/>
          </p:cNvPicPr>
          <p:nvPr/>
        </p:nvPicPr>
        <p:blipFill rotWithShape="1">
          <a:blip r:embed="rId2">
            <a:extLst>
              <a:ext uri="{28A0092B-C50C-407E-A947-70E740481C1C}">
                <a14:useLocalDpi xmlns:a14="http://schemas.microsoft.com/office/drawing/2010/main" val="0"/>
              </a:ext>
            </a:extLst>
          </a:blip>
          <a:srcRect l="13034" r="11257" b="14270"/>
          <a:stretch/>
        </p:blipFill>
        <p:spPr>
          <a:xfrm>
            <a:off x="4572000" y="1205900"/>
            <a:ext cx="4305670" cy="5075052"/>
          </a:xfrm>
          <a:prstGeom prst="rect">
            <a:avLst/>
          </a:prstGeom>
        </p:spPr>
      </p:pic>
    </p:spTree>
    <p:extLst>
      <p:ext uri="{BB962C8B-B14F-4D97-AF65-F5344CB8AC3E}">
        <p14:creationId xmlns:p14="http://schemas.microsoft.com/office/powerpoint/2010/main" val="756818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73918" y="856395"/>
            <a:ext cx="6138863" cy="730250"/>
          </a:xfrm>
        </p:spPr>
        <p:txBody>
          <a:bodyPr/>
          <a:lstStyle/>
          <a:p>
            <a:r>
              <a:rPr lang="en-US" altLang="zh-CN" dirty="0"/>
              <a:t>2. </a:t>
            </a:r>
            <a:r>
              <a:rPr lang="zh-CN" altLang="en-US" dirty="0"/>
              <a:t>木薄壁组织</a:t>
            </a:r>
          </a:p>
        </p:txBody>
      </p:sp>
      <p:sp>
        <p:nvSpPr>
          <p:cNvPr id="3" name="内容占位符 2"/>
          <p:cNvSpPr>
            <a:spLocks noGrp="1"/>
          </p:cNvSpPr>
          <p:nvPr>
            <p:ph idx="4294967295"/>
          </p:nvPr>
        </p:nvSpPr>
        <p:spPr>
          <a:xfrm>
            <a:off x="873918" y="1954579"/>
            <a:ext cx="7886700" cy="2453298"/>
          </a:xfrm>
        </p:spPr>
        <p:txBody>
          <a:bodyPr/>
          <a:lstStyle/>
          <a:p>
            <a:pPr marL="0" indent="0">
              <a:buNone/>
            </a:pPr>
            <a:r>
              <a:rPr lang="zh-CN" altLang="en-US" dirty="0"/>
              <a:t>木射线管胞和木射线薄壁细胞</a:t>
            </a:r>
            <a:endParaRPr lang="en-US" altLang="zh-CN" dirty="0"/>
          </a:p>
          <a:p>
            <a:pPr marL="0" indent="0">
              <a:buNone/>
            </a:pPr>
            <a:r>
              <a:rPr lang="zh-CN" altLang="en-US" dirty="0"/>
              <a:t>木射线细胞占木材体积的</a:t>
            </a:r>
            <a:r>
              <a:rPr lang="en-US" altLang="zh-CN" dirty="0"/>
              <a:t>5~10%</a:t>
            </a:r>
            <a:r>
              <a:rPr lang="zh-CN" altLang="en-US" dirty="0"/>
              <a:t>。</a:t>
            </a:r>
            <a:endParaRPr lang="en-US" altLang="zh-CN" dirty="0"/>
          </a:p>
          <a:p>
            <a:pPr marL="0" indent="0">
              <a:buNone/>
            </a:pPr>
            <a:r>
              <a:rPr lang="en-US" altLang="zh-CN" dirty="0"/>
              <a:t>Norway</a:t>
            </a:r>
            <a:r>
              <a:rPr lang="zh-CN" altLang="en-US" dirty="0"/>
              <a:t>云杉和</a:t>
            </a:r>
            <a:r>
              <a:rPr lang="en-US" altLang="zh-CN" dirty="0"/>
              <a:t>Scots</a:t>
            </a:r>
            <a:r>
              <a:rPr lang="zh-CN" altLang="en-US" dirty="0"/>
              <a:t>松木射线薄壁细胞的长为：</a:t>
            </a:r>
            <a:br>
              <a:rPr lang="zh-CN" altLang="en-US" dirty="0"/>
            </a:br>
            <a:r>
              <a:rPr lang="en-US" altLang="zh-CN" dirty="0"/>
              <a:t>0.01~0.16mm</a:t>
            </a:r>
            <a:r>
              <a:rPr lang="zh-CN" altLang="en-US" dirty="0"/>
              <a:t>， 宽为：</a:t>
            </a:r>
            <a:r>
              <a:rPr lang="en-US" altLang="zh-CN" dirty="0"/>
              <a:t>2~5μm</a:t>
            </a:r>
            <a:r>
              <a:rPr lang="zh-CN" altLang="en-US" dirty="0"/>
              <a:t>。 </a:t>
            </a:r>
          </a:p>
        </p:txBody>
      </p:sp>
    </p:spTree>
    <p:extLst>
      <p:ext uri="{BB962C8B-B14F-4D97-AF65-F5344CB8AC3E}">
        <p14:creationId xmlns:p14="http://schemas.microsoft.com/office/powerpoint/2010/main" val="2012628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34438" y="374503"/>
            <a:ext cx="6138863" cy="730250"/>
          </a:xfrm>
        </p:spPr>
        <p:txBody>
          <a:bodyPr/>
          <a:lstStyle/>
          <a:p>
            <a:r>
              <a:rPr lang="en-US" altLang="zh-CN" sz="3200" b="1" dirty="0"/>
              <a:t>3. </a:t>
            </a:r>
            <a:r>
              <a:rPr lang="zh-CN" altLang="en-US" sz="3200" b="1" dirty="0"/>
              <a:t>树 脂 道</a:t>
            </a:r>
            <a:r>
              <a:rPr lang="zh-CN" altLang="en-US" sz="3200" dirty="0"/>
              <a:t> </a:t>
            </a:r>
          </a:p>
        </p:txBody>
      </p:sp>
      <p:sp>
        <p:nvSpPr>
          <p:cNvPr id="3" name="内容占位符 2"/>
          <p:cNvSpPr>
            <a:spLocks noGrp="1"/>
          </p:cNvSpPr>
          <p:nvPr>
            <p:ph idx="4294967295"/>
          </p:nvPr>
        </p:nvSpPr>
        <p:spPr>
          <a:xfrm>
            <a:off x="734438" y="1104753"/>
            <a:ext cx="7341607" cy="1456837"/>
          </a:xfrm>
        </p:spPr>
        <p:txBody>
          <a:bodyPr>
            <a:normAutofit/>
          </a:bodyPr>
          <a:lstStyle/>
          <a:p>
            <a:pPr marL="0" indent="0">
              <a:buNone/>
            </a:pPr>
            <a:r>
              <a:rPr lang="zh-CN" altLang="en-US" sz="2400" b="1" dirty="0"/>
              <a:t>树脂道是由若干分泌细胞所围绕成形的一种胞间道。 它不是一个细胞， 也不是一个组织， 而是细胞间隙， 中间充满树脂。</a:t>
            </a:r>
            <a:r>
              <a:rPr lang="zh-CN" altLang="en-US" sz="2400" dirty="0"/>
              <a:t> </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278" y="2561590"/>
            <a:ext cx="4891745" cy="3653909"/>
          </a:xfrm>
          <a:prstGeom prst="rect">
            <a:avLst/>
          </a:prstGeom>
        </p:spPr>
      </p:pic>
    </p:spTree>
    <p:extLst>
      <p:ext uri="{BB962C8B-B14F-4D97-AF65-F5344CB8AC3E}">
        <p14:creationId xmlns:p14="http://schemas.microsoft.com/office/powerpoint/2010/main" val="3647900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746" y="0"/>
            <a:ext cx="6098425" cy="1167099"/>
          </a:xfrm>
        </p:spPr>
        <p:txBody>
          <a:bodyPr>
            <a:noAutofit/>
          </a:bodyPr>
          <a:lstStyle/>
          <a:p>
            <a:r>
              <a:rPr lang="en-US" altLang="zh-CN" b="1" dirty="0"/>
              <a:t>2.3 </a:t>
            </a:r>
            <a:r>
              <a:rPr lang="zh-CN" altLang="en-US" b="1" dirty="0"/>
              <a:t>阔叶材的生物结构、细胞类型、含量及形态</a:t>
            </a:r>
            <a:r>
              <a:rPr lang="zh-CN" altLang="en-US" dirty="0"/>
              <a:t> </a:t>
            </a:r>
          </a:p>
        </p:txBody>
      </p:sp>
      <p:sp>
        <p:nvSpPr>
          <p:cNvPr id="3" name="内容占位符 2"/>
          <p:cNvSpPr>
            <a:spLocks noGrp="1"/>
          </p:cNvSpPr>
          <p:nvPr>
            <p:ph idx="4294967295"/>
          </p:nvPr>
        </p:nvSpPr>
        <p:spPr>
          <a:xfrm>
            <a:off x="670975" y="1167100"/>
            <a:ext cx="5788025" cy="748442"/>
          </a:xfrm>
        </p:spPr>
        <p:txBody>
          <a:bodyPr>
            <a:normAutofit/>
          </a:bodyPr>
          <a:lstStyle/>
          <a:p>
            <a:pPr marL="0" indent="0">
              <a:lnSpc>
                <a:spcPct val="150000"/>
              </a:lnSpc>
              <a:buNone/>
            </a:pPr>
            <a:r>
              <a:rPr lang="zh-CN" altLang="en-US" b="1" dirty="0"/>
              <a:t>（一）阔叶材的生物结构</a:t>
            </a:r>
            <a:endParaRPr lang="zh-CN" altLang="en-US" dirty="0"/>
          </a:p>
        </p:txBody>
      </p:sp>
      <p:pic>
        <p:nvPicPr>
          <p:cNvPr id="4" name="图片 3" descr="屏幕剪辑">
            <a:extLst>
              <a:ext uri="{FF2B5EF4-FFF2-40B4-BE49-F238E27FC236}">
                <a16:creationId xmlns:a16="http://schemas.microsoft.com/office/drawing/2014/main" id="{657B5B2F-D993-40FA-A7D8-53E432626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849" y="2200884"/>
            <a:ext cx="4234148" cy="4093977"/>
          </a:xfrm>
          <a:prstGeom prst="rect">
            <a:avLst/>
          </a:prstGeom>
        </p:spPr>
      </p:pic>
      <p:sp>
        <p:nvSpPr>
          <p:cNvPr id="6" name="文本框 5">
            <a:extLst>
              <a:ext uri="{FF2B5EF4-FFF2-40B4-BE49-F238E27FC236}">
                <a16:creationId xmlns:a16="http://schemas.microsoft.com/office/drawing/2014/main" id="{761360FD-5E53-43FF-95AE-A4794492F0F2}"/>
              </a:ext>
            </a:extLst>
          </p:cNvPr>
          <p:cNvSpPr txBox="1"/>
          <p:nvPr/>
        </p:nvSpPr>
        <p:spPr>
          <a:xfrm>
            <a:off x="1327922" y="3018382"/>
            <a:ext cx="1823650" cy="1691104"/>
          </a:xfrm>
          <a:prstGeom prst="rect">
            <a:avLst/>
          </a:prstGeom>
          <a:noFill/>
        </p:spPr>
        <p:txBody>
          <a:bodyPr wrap="square">
            <a:spAutoFit/>
          </a:bodyPr>
          <a:lstStyle/>
          <a:p>
            <a:pPr>
              <a:lnSpc>
                <a:spcPct val="150000"/>
              </a:lnSpc>
            </a:pPr>
            <a:r>
              <a:rPr lang="zh-CN" altLang="en-US" sz="2400" b="1" dirty="0"/>
              <a:t>横切面</a:t>
            </a:r>
            <a:br>
              <a:rPr lang="zh-CN" altLang="en-US" sz="2400" b="1" dirty="0"/>
            </a:br>
            <a:r>
              <a:rPr lang="zh-CN" altLang="en-US" sz="2400" b="1" dirty="0"/>
              <a:t>弦切面</a:t>
            </a:r>
            <a:br>
              <a:rPr lang="zh-CN" altLang="en-US" sz="2400" b="1" dirty="0"/>
            </a:br>
            <a:r>
              <a:rPr lang="zh-CN" altLang="en-US" sz="2400" b="1" dirty="0"/>
              <a:t>径切面</a:t>
            </a:r>
            <a:endParaRPr lang="zh-CN" altLang="en-US" sz="2400" dirty="0"/>
          </a:p>
        </p:txBody>
      </p:sp>
    </p:spTree>
    <p:extLst>
      <p:ext uri="{BB962C8B-B14F-4D97-AF65-F5344CB8AC3E}">
        <p14:creationId xmlns:p14="http://schemas.microsoft.com/office/powerpoint/2010/main" val="2225405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59774" y="266299"/>
            <a:ext cx="6772275" cy="730250"/>
          </a:xfrm>
        </p:spPr>
        <p:txBody>
          <a:bodyPr/>
          <a:lstStyle/>
          <a:p>
            <a:r>
              <a:rPr lang="zh-CN" altLang="en-US" sz="3200" b="1" dirty="0"/>
              <a:t>（二）细胞类型、含量及形态</a:t>
            </a:r>
            <a:r>
              <a:rPr lang="zh-CN" altLang="en-US" sz="3200" dirty="0"/>
              <a:t> </a:t>
            </a:r>
          </a:p>
        </p:txBody>
      </p:sp>
      <p:sp>
        <p:nvSpPr>
          <p:cNvPr id="4" name="标题 1">
            <a:extLst>
              <a:ext uri="{FF2B5EF4-FFF2-40B4-BE49-F238E27FC236}">
                <a16:creationId xmlns:a16="http://schemas.microsoft.com/office/drawing/2014/main" id="{8AC0454B-F676-44ED-85EB-77CC565EB2D6}"/>
              </a:ext>
            </a:extLst>
          </p:cNvPr>
          <p:cNvSpPr txBox="1">
            <a:spLocks/>
          </p:cNvSpPr>
          <p:nvPr/>
        </p:nvSpPr>
        <p:spPr>
          <a:xfrm>
            <a:off x="779413" y="1084734"/>
            <a:ext cx="6138863" cy="730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3200" b="1" dirty="0"/>
              <a:t>1. </a:t>
            </a:r>
            <a:r>
              <a:rPr lang="zh-CN" altLang="en-US" sz="3200" b="1" dirty="0"/>
              <a:t>木纤维</a:t>
            </a:r>
            <a:r>
              <a:rPr lang="zh-CN" altLang="en-US" sz="3200" dirty="0"/>
              <a:t> </a:t>
            </a:r>
          </a:p>
        </p:txBody>
      </p:sp>
      <p:sp>
        <p:nvSpPr>
          <p:cNvPr id="5" name="内容占位符 2">
            <a:extLst>
              <a:ext uri="{FF2B5EF4-FFF2-40B4-BE49-F238E27FC236}">
                <a16:creationId xmlns:a16="http://schemas.microsoft.com/office/drawing/2014/main" id="{BC651B2F-068D-4B4D-83EA-0FCD59D434B3}"/>
              </a:ext>
            </a:extLst>
          </p:cNvPr>
          <p:cNvSpPr txBox="1">
            <a:spLocks/>
          </p:cNvSpPr>
          <p:nvPr/>
        </p:nvSpPr>
        <p:spPr>
          <a:xfrm>
            <a:off x="859313" y="1903169"/>
            <a:ext cx="7592229" cy="2523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400" b="1" dirty="0"/>
              <a:t>占木材的</a:t>
            </a:r>
            <a:r>
              <a:rPr lang="en-US" altLang="zh-CN" sz="2400" b="1" dirty="0"/>
              <a:t>60</a:t>
            </a:r>
            <a:r>
              <a:rPr lang="en-US" altLang="zh-CN" sz="2400" dirty="0"/>
              <a:t>~</a:t>
            </a:r>
            <a:r>
              <a:rPr lang="en-US" altLang="zh-CN" sz="2400" b="1" dirty="0"/>
              <a:t>80%</a:t>
            </a:r>
          </a:p>
          <a:p>
            <a:pPr>
              <a:buFont typeface="Wingdings" panose="05000000000000000000" pitchFamily="2" charset="2"/>
              <a:buChar char="Ø"/>
            </a:pPr>
            <a:r>
              <a:rPr lang="zh-CN" altLang="en-US" sz="2400" b="1" dirty="0"/>
              <a:t>木纤维平均纤维长为： </a:t>
            </a:r>
            <a:r>
              <a:rPr lang="en-US" altLang="zh-CN" sz="2400" b="1" dirty="0"/>
              <a:t>1mm</a:t>
            </a:r>
            <a:r>
              <a:rPr lang="zh-CN" altLang="en-US" sz="2400" b="1" dirty="0"/>
              <a:t>左右， 宽度一般小于</a:t>
            </a:r>
            <a:r>
              <a:rPr lang="en-US" altLang="zh-CN" sz="2400" b="1" dirty="0"/>
              <a:t>20μm</a:t>
            </a:r>
            <a:r>
              <a:rPr lang="zh-CN" altLang="en-US" sz="2400" b="1" dirty="0"/>
              <a:t>。</a:t>
            </a:r>
            <a:endParaRPr lang="en-US" altLang="zh-CN" sz="2400" b="1" dirty="0"/>
          </a:p>
          <a:p>
            <a:pPr>
              <a:buFont typeface="Wingdings" panose="05000000000000000000" pitchFamily="2" charset="2"/>
              <a:buChar char="Ø"/>
            </a:pPr>
            <a:r>
              <a:rPr lang="zh-CN" altLang="en-US" sz="2400" b="1" dirty="0"/>
              <a:t>纹孔多是具缘纹孔、 缝隙状、 单纹孔、 节状增厚。</a:t>
            </a:r>
            <a:r>
              <a:rPr lang="zh-CN" altLang="en-US" sz="2400" dirty="0"/>
              <a:t> </a:t>
            </a:r>
          </a:p>
        </p:txBody>
      </p:sp>
      <p:sp>
        <p:nvSpPr>
          <p:cNvPr id="6" name="标题 1">
            <a:extLst>
              <a:ext uri="{FF2B5EF4-FFF2-40B4-BE49-F238E27FC236}">
                <a16:creationId xmlns:a16="http://schemas.microsoft.com/office/drawing/2014/main" id="{9553A629-14DF-4BF4-AC43-7AEB28C21600}"/>
              </a:ext>
            </a:extLst>
          </p:cNvPr>
          <p:cNvSpPr txBox="1">
            <a:spLocks/>
          </p:cNvSpPr>
          <p:nvPr/>
        </p:nvSpPr>
        <p:spPr>
          <a:xfrm>
            <a:off x="926009" y="4209196"/>
            <a:ext cx="6138863" cy="730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3200" b="1" dirty="0"/>
              <a:t>2. </a:t>
            </a:r>
            <a:r>
              <a:rPr lang="zh-CN" altLang="en-US" sz="3200" b="1" dirty="0"/>
              <a:t>管胞</a:t>
            </a:r>
            <a:endParaRPr lang="zh-CN" altLang="en-US" sz="3200" dirty="0"/>
          </a:p>
        </p:txBody>
      </p:sp>
      <p:sp>
        <p:nvSpPr>
          <p:cNvPr id="7" name="内容占位符 2">
            <a:extLst>
              <a:ext uri="{FF2B5EF4-FFF2-40B4-BE49-F238E27FC236}">
                <a16:creationId xmlns:a16="http://schemas.microsoft.com/office/drawing/2014/main" id="{FFA4FC77-F2F9-46E0-B3B6-CE7082215DBC}"/>
              </a:ext>
            </a:extLst>
          </p:cNvPr>
          <p:cNvSpPr txBox="1">
            <a:spLocks/>
          </p:cNvSpPr>
          <p:nvPr/>
        </p:nvSpPr>
        <p:spPr>
          <a:xfrm>
            <a:off x="926009" y="4939446"/>
            <a:ext cx="7139354" cy="1421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b="1" dirty="0">
                <a:solidFill>
                  <a:srgbClr val="FF0000"/>
                </a:solidFill>
              </a:rPr>
              <a:t>阔叶材中的管胞数量很少</a:t>
            </a:r>
            <a:r>
              <a:rPr lang="zh-CN" altLang="en-US" sz="2400" b="1" dirty="0"/>
              <a:t>， 但形态与针叶材的管胞相似，其细胞壁上的纹孔具缘纹孔， 纹孔缘明显。</a:t>
            </a:r>
            <a:r>
              <a:rPr lang="zh-CN" altLang="en-US" sz="2400" dirty="0"/>
              <a:t> </a:t>
            </a:r>
          </a:p>
        </p:txBody>
      </p:sp>
    </p:spTree>
    <p:extLst>
      <p:ext uri="{BB962C8B-B14F-4D97-AF65-F5344CB8AC3E}">
        <p14:creationId xmlns:p14="http://schemas.microsoft.com/office/powerpoint/2010/main" val="3633520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2088" y="2950064"/>
            <a:ext cx="6138863" cy="730250"/>
          </a:xfrm>
        </p:spPr>
        <p:txBody>
          <a:bodyPr/>
          <a:lstStyle/>
          <a:p>
            <a:r>
              <a:rPr lang="en-US" altLang="zh-CN" sz="3200" b="1" dirty="0"/>
              <a:t>4. </a:t>
            </a:r>
            <a:r>
              <a:rPr lang="zh-CN" altLang="en-US" sz="3200" b="1" dirty="0"/>
              <a:t>薄壁细胞及木射线薄壁细胞</a:t>
            </a:r>
            <a:r>
              <a:rPr lang="zh-CN" altLang="en-US" sz="3200" dirty="0"/>
              <a:t> </a:t>
            </a:r>
          </a:p>
        </p:txBody>
      </p:sp>
      <p:sp>
        <p:nvSpPr>
          <p:cNvPr id="3" name="内容占位符 2"/>
          <p:cNvSpPr>
            <a:spLocks noGrp="1"/>
          </p:cNvSpPr>
          <p:nvPr>
            <p:ph idx="4294967295"/>
          </p:nvPr>
        </p:nvSpPr>
        <p:spPr>
          <a:xfrm>
            <a:off x="898466" y="3643314"/>
            <a:ext cx="7886700" cy="1269267"/>
          </a:xfrm>
        </p:spPr>
        <p:txBody>
          <a:bodyPr>
            <a:normAutofit/>
          </a:bodyPr>
          <a:lstStyle/>
          <a:p>
            <a:pPr marL="0" indent="0">
              <a:buNone/>
            </a:pPr>
            <a:r>
              <a:rPr lang="zh-CN" altLang="en-US" sz="2400" b="1" dirty="0"/>
              <a:t>木射线薄壁细胞</a:t>
            </a:r>
            <a:endParaRPr lang="en-US" altLang="zh-CN" sz="2400" b="1" dirty="0"/>
          </a:p>
          <a:p>
            <a:pPr marL="0" indent="0">
              <a:buNone/>
            </a:pPr>
            <a:r>
              <a:rPr lang="en-US" altLang="zh-CN" sz="2400" dirty="0"/>
              <a:t> </a:t>
            </a:r>
            <a:r>
              <a:rPr lang="zh-CN" altLang="en-US" sz="2400" b="1" dirty="0"/>
              <a:t>薄壁细胞 </a:t>
            </a:r>
            <a:r>
              <a:rPr lang="en-US" altLang="zh-CN" sz="2400" b="1" dirty="0"/>
              <a:t>—— </a:t>
            </a:r>
            <a:r>
              <a:rPr lang="zh-CN" altLang="en-US" sz="2400" b="1" dirty="0"/>
              <a:t>薄壁细胞又称为轴向薄壁细胞</a:t>
            </a:r>
            <a:r>
              <a:rPr lang="zh-CN" altLang="en-US" sz="2400" dirty="0"/>
              <a:t> </a:t>
            </a:r>
            <a:br>
              <a:rPr lang="zh-CN" altLang="en-US" sz="2400" dirty="0"/>
            </a:br>
            <a:endParaRPr lang="zh-CN" altLang="en-US" sz="2400" dirty="0"/>
          </a:p>
        </p:txBody>
      </p:sp>
      <p:sp>
        <p:nvSpPr>
          <p:cNvPr id="4" name="标题 1"/>
          <p:cNvSpPr txBox="1">
            <a:spLocks/>
          </p:cNvSpPr>
          <p:nvPr/>
        </p:nvSpPr>
        <p:spPr>
          <a:xfrm>
            <a:off x="602087" y="4912581"/>
            <a:ext cx="7643447" cy="730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3200" b="1"/>
              <a:t>5. </a:t>
            </a:r>
            <a:r>
              <a:rPr lang="zh-CN" altLang="en-US" sz="3200" b="1"/>
              <a:t>树胶道</a:t>
            </a:r>
            <a:r>
              <a:rPr lang="zh-CN" altLang="en-US" sz="3200"/>
              <a:t> </a:t>
            </a:r>
            <a:endParaRPr lang="zh-CN" altLang="en-US" sz="3200" dirty="0"/>
          </a:p>
        </p:txBody>
      </p:sp>
      <p:sp>
        <p:nvSpPr>
          <p:cNvPr id="5" name="内容占位符 2"/>
          <p:cNvSpPr txBox="1">
            <a:spLocks/>
          </p:cNvSpPr>
          <p:nvPr/>
        </p:nvSpPr>
        <p:spPr>
          <a:xfrm>
            <a:off x="898466" y="5614195"/>
            <a:ext cx="7886700" cy="976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b="1" dirty="0"/>
              <a:t>由泌胶细胞所构成的管状细胞间隙称为树胶道。</a:t>
            </a:r>
            <a:endParaRPr lang="zh-CN" altLang="en-US" sz="2400" dirty="0"/>
          </a:p>
        </p:txBody>
      </p:sp>
      <p:sp>
        <p:nvSpPr>
          <p:cNvPr id="6" name="标题 1">
            <a:extLst>
              <a:ext uri="{FF2B5EF4-FFF2-40B4-BE49-F238E27FC236}">
                <a16:creationId xmlns:a16="http://schemas.microsoft.com/office/drawing/2014/main" id="{2EE2173A-A87D-4F88-B535-2119081FC81D}"/>
              </a:ext>
            </a:extLst>
          </p:cNvPr>
          <p:cNvSpPr txBox="1">
            <a:spLocks/>
          </p:cNvSpPr>
          <p:nvPr/>
        </p:nvSpPr>
        <p:spPr>
          <a:xfrm>
            <a:off x="602087" y="411365"/>
            <a:ext cx="6138863" cy="730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3200" dirty="0"/>
              <a:t>3.</a:t>
            </a:r>
            <a:r>
              <a:rPr lang="zh-CN" altLang="en-US" sz="3200" dirty="0"/>
              <a:t>导管</a:t>
            </a:r>
          </a:p>
        </p:txBody>
      </p:sp>
      <p:sp>
        <p:nvSpPr>
          <p:cNvPr id="7" name="内容占位符 2">
            <a:extLst>
              <a:ext uri="{FF2B5EF4-FFF2-40B4-BE49-F238E27FC236}">
                <a16:creationId xmlns:a16="http://schemas.microsoft.com/office/drawing/2014/main" id="{2C31C7C1-EAC4-4E32-9BC4-D205839A2371}"/>
              </a:ext>
            </a:extLst>
          </p:cNvPr>
          <p:cNvSpPr txBox="1">
            <a:spLocks/>
          </p:cNvSpPr>
          <p:nvPr/>
        </p:nvSpPr>
        <p:spPr>
          <a:xfrm>
            <a:off x="898466" y="1141615"/>
            <a:ext cx="7275009" cy="1457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t>➢ </a:t>
            </a:r>
            <a:r>
              <a:rPr lang="zh-CN" altLang="en-US" sz="2400" b="1" dirty="0"/>
              <a:t>导管是阔叶材中的水分输导组织， 它由一系列的导管细胞首尾相连而成；</a:t>
            </a:r>
            <a:br>
              <a:rPr lang="zh-CN" altLang="en-US" sz="2400" b="1" dirty="0"/>
            </a:br>
            <a:r>
              <a:rPr lang="zh-CN" altLang="en-US" sz="2400" dirty="0"/>
              <a:t>➢ </a:t>
            </a:r>
            <a:r>
              <a:rPr lang="zh-CN" altLang="en-US" sz="2400" b="1" dirty="0"/>
              <a:t>依导管细胞壁的增厚情况不同， 导管细胞可分为五种类型， 其形态大小等均随木材品种而异。</a:t>
            </a:r>
            <a:endParaRPr lang="zh-CN" altLang="en-US" sz="2400" dirty="0"/>
          </a:p>
        </p:txBody>
      </p:sp>
    </p:spTree>
    <p:extLst>
      <p:ext uri="{BB962C8B-B14F-4D97-AF65-F5344CB8AC3E}">
        <p14:creationId xmlns:p14="http://schemas.microsoft.com/office/powerpoint/2010/main" val="3088032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00" y="1919794"/>
            <a:ext cx="4680000" cy="3900000"/>
          </a:xfrm>
          <a:prstGeom prst="rect">
            <a:avLst/>
          </a:prstGeom>
        </p:spPr>
      </p:pic>
      <p:pic>
        <p:nvPicPr>
          <p:cNvPr id="3" name="图片 2" descr="屏幕剪辑">
            <a:extLst>
              <a:ext uri="{FF2B5EF4-FFF2-40B4-BE49-F238E27FC236}">
                <a16:creationId xmlns:a16="http://schemas.microsoft.com/office/drawing/2014/main" id="{4A4E4BB4-E9BE-4910-ACF7-D8FE54AFB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919794"/>
            <a:ext cx="4680000" cy="3976278"/>
          </a:xfrm>
          <a:prstGeom prst="rect">
            <a:avLst/>
          </a:prstGeom>
        </p:spPr>
      </p:pic>
    </p:spTree>
    <p:extLst>
      <p:ext uri="{BB962C8B-B14F-4D97-AF65-F5344CB8AC3E}">
        <p14:creationId xmlns:p14="http://schemas.microsoft.com/office/powerpoint/2010/main" val="60372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287" y="258303"/>
            <a:ext cx="6580814" cy="624283"/>
          </a:xfrm>
        </p:spPr>
        <p:txBody>
          <a:bodyPr>
            <a:noAutofit/>
          </a:bodyPr>
          <a:lstStyle/>
          <a:p>
            <a:r>
              <a:rPr lang="en-US" altLang="zh-CN" sz="2800" dirty="0"/>
              <a:t>2.4 </a:t>
            </a:r>
            <a:r>
              <a:rPr lang="zh-CN" altLang="en-US" sz="2800" dirty="0"/>
              <a:t>针叶材与阔叶材组织结构的比较 </a:t>
            </a:r>
          </a:p>
        </p:txBody>
      </p:sp>
      <p:pic>
        <p:nvPicPr>
          <p:cNvPr id="4" name="内容占位符 3" descr="屏幕剪辑"/>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02920" y="1690751"/>
            <a:ext cx="7886700" cy="4284663"/>
          </a:xfrm>
        </p:spPr>
      </p:pic>
    </p:spTree>
    <p:extLst>
      <p:ext uri="{BB962C8B-B14F-4D97-AF65-F5344CB8AC3E}">
        <p14:creationId xmlns:p14="http://schemas.microsoft.com/office/powerpoint/2010/main" val="2725392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711" y="0"/>
            <a:ext cx="6439121" cy="1017807"/>
          </a:xfrm>
        </p:spPr>
        <p:txBody>
          <a:bodyPr>
            <a:normAutofit fontScale="90000"/>
          </a:bodyPr>
          <a:lstStyle/>
          <a:p>
            <a:r>
              <a:rPr lang="zh-CN" altLang="en-US" b="1" dirty="0"/>
              <a:t>第三节 非木材纤维原料的生物结构及细胞形态</a:t>
            </a:r>
            <a:r>
              <a:rPr lang="zh-CN" altLang="en-US" dirty="0"/>
              <a:t> </a:t>
            </a:r>
          </a:p>
        </p:txBody>
      </p:sp>
      <p:sp>
        <p:nvSpPr>
          <p:cNvPr id="5" name="矩形 4"/>
          <p:cNvSpPr/>
          <p:nvPr/>
        </p:nvSpPr>
        <p:spPr>
          <a:xfrm>
            <a:off x="542970" y="1259283"/>
            <a:ext cx="3252814" cy="480131"/>
          </a:xfrm>
          <a:prstGeom prst="rect">
            <a:avLst/>
          </a:prstGeom>
        </p:spPr>
        <p:txBody>
          <a:bodyPr wrap="none">
            <a:spAutoFit/>
          </a:bodyPr>
          <a:lstStyle/>
          <a:p>
            <a:pPr lvl="0">
              <a:lnSpc>
                <a:spcPct val="90000"/>
              </a:lnSpc>
              <a:spcBef>
                <a:spcPts val="1000"/>
              </a:spcBef>
            </a:pPr>
            <a:r>
              <a:rPr lang="en-US" altLang="zh-CN" sz="2800" b="1" dirty="0">
                <a:solidFill>
                  <a:prstClr val="black"/>
                </a:solidFill>
              </a:rPr>
              <a:t>3.1 </a:t>
            </a:r>
            <a:r>
              <a:rPr lang="zh-CN" altLang="en-US" sz="2800" b="1" dirty="0">
                <a:solidFill>
                  <a:prstClr val="black"/>
                </a:solidFill>
              </a:rPr>
              <a:t>禾本科纤维原料</a:t>
            </a:r>
            <a:endParaRPr lang="en-US" altLang="zh-CN" sz="2800" b="1" dirty="0">
              <a:solidFill>
                <a:prstClr val="black"/>
              </a:solidFill>
            </a:endParaRPr>
          </a:p>
        </p:txBody>
      </p:sp>
      <p:sp>
        <p:nvSpPr>
          <p:cNvPr id="7" name="标题 1">
            <a:extLst>
              <a:ext uri="{FF2B5EF4-FFF2-40B4-BE49-F238E27FC236}">
                <a16:creationId xmlns:a16="http://schemas.microsoft.com/office/drawing/2014/main" id="{44411526-A412-46CA-81F8-327DC38320E8}"/>
              </a:ext>
            </a:extLst>
          </p:cNvPr>
          <p:cNvSpPr txBox="1">
            <a:spLocks/>
          </p:cNvSpPr>
          <p:nvPr/>
        </p:nvSpPr>
        <p:spPr>
          <a:xfrm>
            <a:off x="517969" y="1799108"/>
            <a:ext cx="6138863" cy="730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2800" b="1" dirty="0"/>
              <a:t>1. </a:t>
            </a:r>
            <a:r>
              <a:rPr lang="zh-CN" altLang="en-US" sz="2800" b="1" dirty="0"/>
              <a:t>禾秆的横切面构造</a:t>
            </a:r>
            <a:r>
              <a:rPr lang="zh-CN" altLang="en-US" sz="2800" dirty="0"/>
              <a:t> </a:t>
            </a:r>
          </a:p>
        </p:txBody>
      </p:sp>
      <p:sp>
        <p:nvSpPr>
          <p:cNvPr id="8" name="内容占位符 2">
            <a:extLst>
              <a:ext uri="{FF2B5EF4-FFF2-40B4-BE49-F238E27FC236}">
                <a16:creationId xmlns:a16="http://schemas.microsoft.com/office/drawing/2014/main" id="{7BE48E9D-DE81-4997-8536-12F3C4DBB721}"/>
              </a:ext>
            </a:extLst>
          </p:cNvPr>
          <p:cNvSpPr txBox="1">
            <a:spLocks/>
          </p:cNvSpPr>
          <p:nvPr/>
        </p:nvSpPr>
        <p:spPr>
          <a:xfrm>
            <a:off x="364350" y="3250965"/>
            <a:ext cx="5040923" cy="2019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p"/>
            </a:pPr>
            <a:r>
              <a:rPr lang="zh-CN" altLang="en-US" sz="2400" b="1" dirty="0"/>
              <a:t>表皮组织；</a:t>
            </a:r>
            <a:endParaRPr lang="en-US" altLang="zh-CN" sz="2400" b="1" dirty="0"/>
          </a:p>
          <a:p>
            <a:pPr>
              <a:buFont typeface="Wingdings" panose="05000000000000000000" pitchFamily="2" charset="2"/>
              <a:buChar char="p"/>
            </a:pPr>
            <a:r>
              <a:rPr lang="zh-CN" altLang="en-US" sz="2400" b="1" dirty="0"/>
              <a:t>基本薄壁组织；</a:t>
            </a:r>
            <a:endParaRPr lang="en-US" altLang="zh-CN" sz="2400" b="1" dirty="0"/>
          </a:p>
          <a:p>
            <a:pPr>
              <a:buFont typeface="Wingdings" panose="05000000000000000000" pitchFamily="2" charset="2"/>
              <a:buChar char="p"/>
            </a:pPr>
            <a:r>
              <a:rPr lang="zh-CN" altLang="en-US" sz="2400" b="1" dirty="0"/>
              <a:t>维管束组织。</a:t>
            </a:r>
            <a:r>
              <a:rPr lang="zh-CN" altLang="en-US" sz="2400" dirty="0"/>
              <a:t> </a:t>
            </a:r>
          </a:p>
        </p:txBody>
      </p:sp>
      <p:pic>
        <p:nvPicPr>
          <p:cNvPr id="9" name="图片 8" descr="屏幕剪辑">
            <a:extLst>
              <a:ext uri="{FF2B5EF4-FFF2-40B4-BE49-F238E27FC236}">
                <a16:creationId xmlns:a16="http://schemas.microsoft.com/office/drawing/2014/main" id="{DEC44B29-CEB8-4EEC-AC55-D28EFB442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12" y="2484166"/>
            <a:ext cx="6249618" cy="3553142"/>
          </a:xfrm>
          <a:prstGeom prst="rect">
            <a:avLst/>
          </a:prstGeom>
        </p:spPr>
      </p:pic>
      <p:sp>
        <p:nvSpPr>
          <p:cNvPr id="10" name="文本框 9">
            <a:extLst>
              <a:ext uri="{FF2B5EF4-FFF2-40B4-BE49-F238E27FC236}">
                <a16:creationId xmlns:a16="http://schemas.microsoft.com/office/drawing/2014/main" id="{35613C23-512B-42B1-B0DC-81A6C0235513}"/>
              </a:ext>
            </a:extLst>
          </p:cNvPr>
          <p:cNvSpPr txBox="1"/>
          <p:nvPr/>
        </p:nvSpPr>
        <p:spPr>
          <a:xfrm>
            <a:off x="3366489" y="6236041"/>
            <a:ext cx="3684022" cy="369332"/>
          </a:xfrm>
          <a:prstGeom prst="rect">
            <a:avLst/>
          </a:prstGeom>
          <a:noFill/>
        </p:spPr>
        <p:txBody>
          <a:bodyPr wrap="none" rtlCol="0">
            <a:spAutoFit/>
          </a:bodyPr>
          <a:lstStyle/>
          <a:p>
            <a:r>
              <a:rPr lang="zh-CN" altLang="en-US" b="1" dirty="0"/>
              <a:t>甘蔗渣秆横切面</a:t>
            </a:r>
            <a:r>
              <a:rPr lang="en-US" altLang="zh-CN" b="1" dirty="0"/>
              <a:t>SEM</a:t>
            </a:r>
            <a:r>
              <a:rPr lang="zh-CN" altLang="en-US" b="1" dirty="0"/>
              <a:t>照片（</a:t>
            </a:r>
            <a:r>
              <a:rPr lang="en-US" altLang="zh-CN" b="1" dirty="0"/>
              <a:t>×90</a:t>
            </a:r>
            <a:r>
              <a:rPr lang="zh-CN" altLang="en-US" b="1" dirty="0"/>
              <a:t>）</a:t>
            </a:r>
            <a:r>
              <a:rPr lang="zh-CN" altLang="en-US" dirty="0"/>
              <a:t> </a:t>
            </a:r>
          </a:p>
        </p:txBody>
      </p:sp>
    </p:spTree>
    <p:extLst>
      <p:ext uri="{BB962C8B-B14F-4D97-AF65-F5344CB8AC3E}">
        <p14:creationId xmlns:p14="http://schemas.microsoft.com/office/powerpoint/2010/main" val="2125261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41825" y="414654"/>
            <a:ext cx="6138863" cy="730250"/>
          </a:xfrm>
        </p:spPr>
        <p:txBody>
          <a:bodyPr/>
          <a:lstStyle/>
          <a:p>
            <a:r>
              <a:rPr lang="en-US" altLang="zh-CN" sz="2800" b="1" dirty="0"/>
              <a:t>1</a:t>
            </a:r>
            <a:r>
              <a:rPr lang="zh-CN" altLang="en-US" sz="2800" b="1" dirty="0"/>
              <a:t>） 表皮组织</a:t>
            </a:r>
            <a:r>
              <a:rPr lang="zh-CN" altLang="en-US" sz="2800" dirty="0"/>
              <a:t> </a:t>
            </a:r>
          </a:p>
        </p:txBody>
      </p:sp>
      <p:sp>
        <p:nvSpPr>
          <p:cNvPr id="3" name="内容占位符 2"/>
          <p:cNvSpPr>
            <a:spLocks noGrp="1"/>
          </p:cNvSpPr>
          <p:nvPr>
            <p:ph idx="4294967295"/>
          </p:nvPr>
        </p:nvSpPr>
        <p:spPr>
          <a:xfrm>
            <a:off x="888776" y="1131791"/>
            <a:ext cx="8025423" cy="492823"/>
          </a:xfrm>
        </p:spPr>
        <p:txBody>
          <a:bodyPr>
            <a:normAutofit/>
          </a:bodyPr>
          <a:lstStyle/>
          <a:p>
            <a:pPr marL="0" indent="0">
              <a:buNone/>
            </a:pPr>
            <a:r>
              <a:rPr lang="zh-CN" altLang="en-US" sz="2400" b="1" dirty="0"/>
              <a:t>由表皮细胞</a:t>
            </a:r>
            <a:r>
              <a:rPr lang="en-US" altLang="zh-CN" sz="2400" b="1" dirty="0"/>
              <a:t>1</a:t>
            </a:r>
            <a:r>
              <a:rPr lang="zh-CN" altLang="en-US" sz="2400" b="1" dirty="0"/>
              <a:t>和皮下纤维层</a:t>
            </a:r>
            <a:r>
              <a:rPr lang="en-US" altLang="zh-CN" sz="2400" b="1" dirty="0"/>
              <a:t>2</a:t>
            </a:r>
            <a:r>
              <a:rPr lang="zh-CN" altLang="en-US" sz="2400" b="1" dirty="0"/>
              <a:t>构成的。</a:t>
            </a:r>
            <a:endParaRPr lang="zh-CN" altLang="en-US" sz="2400" dirty="0"/>
          </a:p>
        </p:txBody>
      </p:sp>
      <p:sp>
        <p:nvSpPr>
          <p:cNvPr id="6" name="标题 1">
            <a:extLst>
              <a:ext uri="{FF2B5EF4-FFF2-40B4-BE49-F238E27FC236}">
                <a16:creationId xmlns:a16="http://schemas.microsoft.com/office/drawing/2014/main" id="{8F547663-F529-44FB-A860-A330CC36C89C}"/>
              </a:ext>
            </a:extLst>
          </p:cNvPr>
          <p:cNvSpPr txBox="1">
            <a:spLocks/>
          </p:cNvSpPr>
          <p:nvPr/>
        </p:nvSpPr>
        <p:spPr>
          <a:xfrm>
            <a:off x="441825" y="1624981"/>
            <a:ext cx="6138863"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2800" b="1" dirty="0"/>
              <a:t>2</a:t>
            </a:r>
            <a:r>
              <a:rPr lang="zh-CN" altLang="en-US" sz="2800" b="1" dirty="0"/>
              <a:t>）薄壁细胞组织</a:t>
            </a:r>
            <a:endParaRPr lang="zh-CN" altLang="en-US" sz="2800" dirty="0"/>
          </a:p>
        </p:txBody>
      </p:sp>
      <p:sp>
        <p:nvSpPr>
          <p:cNvPr id="7" name="内容占位符 2">
            <a:extLst>
              <a:ext uri="{FF2B5EF4-FFF2-40B4-BE49-F238E27FC236}">
                <a16:creationId xmlns:a16="http://schemas.microsoft.com/office/drawing/2014/main" id="{7A11A467-9458-4992-B116-381D6D5899C1}"/>
              </a:ext>
            </a:extLst>
          </p:cNvPr>
          <p:cNvSpPr txBox="1">
            <a:spLocks/>
          </p:cNvSpPr>
          <p:nvPr/>
        </p:nvSpPr>
        <p:spPr>
          <a:xfrm>
            <a:off x="888776" y="2341752"/>
            <a:ext cx="7722564" cy="492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b="1" dirty="0"/>
              <a:t>禾本科的横切面中皮层和维管束以外的部分。</a:t>
            </a:r>
            <a:endParaRPr lang="zh-CN" altLang="en-US" sz="2400" dirty="0"/>
          </a:p>
        </p:txBody>
      </p:sp>
      <p:sp>
        <p:nvSpPr>
          <p:cNvPr id="8" name="标题 1">
            <a:extLst>
              <a:ext uri="{FF2B5EF4-FFF2-40B4-BE49-F238E27FC236}">
                <a16:creationId xmlns:a16="http://schemas.microsoft.com/office/drawing/2014/main" id="{911F6FFF-999C-4026-8298-4C5161529F5B}"/>
              </a:ext>
            </a:extLst>
          </p:cNvPr>
          <p:cNvSpPr txBox="1">
            <a:spLocks/>
          </p:cNvSpPr>
          <p:nvPr/>
        </p:nvSpPr>
        <p:spPr>
          <a:xfrm>
            <a:off x="441824" y="2838639"/>
            <a:ext cx="6138863" cy="730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zh-CN" sz="2800" b="1" dirty="0"/>
              <a:t>3</a:t>
            </a:r>
            <a:r>
              <a:rPr lang="zh-CN" altLang="en-US" sz="2800" b="1" dirty="0"/>
              <a:t>）维管束</a:t>
            </a:r>
            <a:r>
              <a:rPr lang="zh-CN" altLang="en-US" sz="2800" dirty="0"/>
              <a:t> </a:t>
            </a:r>
          </a:p>
        </p:txBody>
      </p:sp>
      <p:sp>
        <p:nvSpPr>
          <p:cNvPr id="9" name="内容占位符 2">
            <a:extLst>
              <a:ext uri="{FF2B5EF4-FFF2-40B4-BE49-F238E27FC236}">
                <a16:creationId xmlns:a16="http://schemas.microsoft.com/office/drawing/2014/main" id="{8208865D-2739-4D3A-9ED1-D1DFDABE8B6D}"/>
              </a:ext>
            </a:extLst>
          </p:cNvPr>
          <p:cNvSpPr txBox="1">
            <a:spLocks/>
          </p:cNvSpPr>
          <p:nvPr/>
        </p:nvSpPr>
        <p:spPr>
          <a:xfrm>
            <a:off x="888776" y="3745134"/>
            <a:ext cx="3930955" cy="2651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b="1" dirty="0"/>
              <a:t>维管束是由外围的纤维及中央存在的导管、 筛管和伴胞构成的。</a:t>
            </a:r>
            <a:endParaRPr lang="en-US" altLang="zh-CN" sz="2400" b="1" dirty="0"/>
          </a:p>
          <a:p>
            <a:pPr marL="0" indent="0">
              <a:buFont typeface="Arial" panose="020B0604020202020204" pitchFamily="34" charset="0"/>
              <a:buNone/>
            </a:pPr>
            <a:r>
              <a:rPr lang="zh-CN" altLang="en-US" sz="2400" b="1" dirty="0"/>
              <a:t>维管束鞘是围绕在每个维管束四周的纤维层， 是禾本科纤维的重要来源</a:t>
            </a:r>
            <a:r>
              <a:rPr lang="zh-CN" altLang="en-US" sz="2400" dirty="0"/>
              <a:t> 。</a:t>
            </a:r>
          </a:p>
        </p:txBody>
      </p:sp>
      <p:pic>
        <p:nvPicPr>
          <p:cNvPr id="10" name="图片 9" descr="屏幕剪辑">
            <a:extLst>
              <a:ext uri="{FF2B5EF4-FFF2-40B4-BE49-F238E27FC236}">
                <a16:creationId xmlns:a16="http://schemas.microsoft.com/office/drawing/2014/main" id="{B7931B64-9ABF-40D3-AE50-3E49F8B8D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715" y="2917006"/>
            <a:ext cx="3444420" cy="3479329"/>
          </a:xfrm>
          <a:prstGeom prst="rect">
            <a:avLst/>
          </a:prstGeom>
        </p:spPr>
      </p:pic>
      <p:sp>
        <p:nvSpPr>
          <p:cNvPr id="11" name="文本框 10">
            <a:extLst>
              <a:ext uri="{FF2B5EF4-FFF2-40B4-BE49-F238E27FC236}">
                <a16:creationId xmlns:a16="http://schemas.microsoft.com/office/drawing/2014/main" id="{DD892299-4E94-4CF6-8B8B-77E48134085E}"/>
              </a:ext>
            </a:extLst>
          </p:cNvPr>
          <p:cNvSpPr txBox="1"/>
          <p:nvPr/>
        </p:nvSpPr>
        <p:spPr>
          <a:xfrm>
            <a:off x="5189435" y="7585782"/>
            <a:ext cx="2565126" cy="400110"/>
          </a:xfrm>
          <a:prstGeom prst="rect">
            <a:avLst/>
          </a:prstGeom>
          <a:noFill/>
        </p:spPr>
        <p:txBody>
          <a:bodyPr wrap="none" rtlCol="0">
            <a:spAutoFit/>
          </a:bodyPr>
          <a:lstStyle/>
          <a:p>
            <a:r>
              <a:rPr lang="zh-CN" altLang="en-US" sz="2000" b="1" dirty="0"/>
              <a:t>毛竹茎维管束的构造</a:t>
            </a:r>
            <a:r>
              <a:rPr lang="zh-CN" altLang="en-US" sz="2000" dirty="0"/>
              <a:t> </a:t>
            </a:r>
          </a:p>
        </p:txBody>
      </p:sp>
      <p:sp>
        <p:nvSpPr>
          <p:cNvPr id="12" name="文本框 11">
            <a:extLst>
              <a:ext uri="{FF2B5EF4-FFF2-40B4-BE49-F238E27FC236}">
                <a16:creationId xmlns:a16="http://schemas.microsoft.com/office/drawing/2014/main" id="{A71F467E-C26F-4EFF-85A5-14F1B8605EA8}"/>
              </a:ext>
            </a:extLst>
          </p:cNvPr>
          <p:cNvSpPr txBox="1"/>
          <p:nvPr/>
        </p:nvSpPr>
        <p:spPr>
          <a:xfrm>
            <a:off x="5166920" y="6396335"/>
            <a:ext cx="3038011" cy="461665"/>
          </a:xfrm>
          <a:prstGeom prst="rect">
            <a:avLst/>
          </a:prstGeom>
          <a:noFill/>
        </p:spPr>
        <p:txBody>
          <a:bodyPr wrap="none" rtlCol="0">
            <a:spAutoFit/>
          </a:bodyPr>
          <a:lstStyle/>
          <a:p>
            <a:r>
              <a:rPr lang="zh-CN" altLang="en-US" sz="2400" b="1" dirty="0"/>
              <a:t>毛竹茎维管束的构造</a:t>
            </a:r>
            <a:r>
              <a:rPr lang="zh-CN" altLang="en-US" sz="2400" dirty="0"/>
              <a:t> </a:t>
            </a:r>
          </a:p>
        </p:txBody>
      </p:sp>
    </p:spTree>
    <p:extLst>
      <p:ext uri="{BB962C8B-B14F-4D97-AF65-F5344CB8AC3E}">
        <p14:creationId xmlns:p14="http://schemas.microsoft.com/office/powerpoint/2010/main" val="1339337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62256" y="410723"/>
            <a:ext cx="2359152" cy="496634"/>
          </a:xfrm>
        </p:spPr>
        <p:txBody>
          <a:bodyPr/>
          <a:lstStyle/>
          <a:p>
            <a:r>
              <a:rPr lang="zh-CN" altLang="en-US" sz="3200" dirty="0"/>
              <a:t>主要内容</a:t>
            </a:r>
          </a:p>
        </p:txBody>
      </p:sp>
      <p:sp>
        <p:nvSpPr>
          <p:cNvPr id="3" name="内容占位符 2"/>
          <p:cNvSpPr>
            <a:spLocks noGrp="1"/>
          </p:cNvSpPr>
          <p:nvPr>
            <p:ph idx="4294967295"/>
          </p:nvPr>
        </p:nvSpPr>
        <p:spPr>
          <a:xfrm>
            <a:off x="720283" y="1071701"/>
            <a:ext cx="7886700" cy="3010451"/>
          </a:xfrm>
        </p:spPr>
        <p:txBody>
          <a:bodyPr>
            <a:normAutofit/>
          </a:bodyPr>
          <a:lstStyle/>
          <a:p>
            <a:r>
              <a:rPr lang="zh-CN" altLang="en-US" sz="2400" dirty="0"/>
              <a:t>植物纤维原料的生物结构、化学组成、化学结构以及它们的物理和化学性质。</a:t>
            </a:r>
            <a:endParaRPr lang="en-US" altLang="zh-CN" sz="2400" dirty="0"/>
          </a:p>
          <a:p>
            <a:r>
              <a:rPr lang="zh-CN" altLang="en-US" sz="2400" dirty="0"/>
              <a:t>生物结构：植物细胞形态和微观结构</a:t>
            </a:r>
            <a:endParaRPr lang="en-US" altLang="zh-CN" sz="2400" dirty="0"/>
          </a:p>
          <a:p>
            <a:r>
              <a:rPr lang="zh-CN" altLang="en-US" sz="2400" dirty="0"/>
              <a:t>化学特性：植物纤维原料的三种主要组成，即纤维素、半纤维素和木素。</a:t>
            </a:r>
            <a:endParaRPr lang="en-US" altLang="zh-CN" sz="2400" dirty="0"/>
          </a:p>
          <a:p>
            <a:pPr marL="0" indent="0">
              <a:buNone/>
            </a:pPr>
            <a:r>
              <a:rPr lang="zh-CN" altLang="en-US" sz="2400" dirty="0"/>
              <a:t>        此外，也要了解植物纤维原料的少量组成、特性，如有机溶剂抽提物、果胶质、灰分等。</a:t>
            </a:r>
            <a:endParaRPr lang="en-US" altLang="zh-CN" sz="2400" dirty="0"/>
          </a:p>
        </p:txBody>
      </p:sp>
      <p:pic>
        <p:nvPicPr>
          <p:cNvPr id="4" name="图片 3">
            <a:extLst>
              <a:ext uri="{FF2B5EF4-FFF2-40B4-BE49-F238E27FC236}">
                <a16:creationId xmlns:a16="http://schemas.microsoft.com/office/drawing/2014/main" id="{3008D991-FC33-4F9D-8857-596A472D3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96" y="4164324"/>
            <a:ext cx="2934783" cy="2160000"/>
          </a:xfrm>
          <a:prstGeom prst="rect">
            <a:avLst/>
          </a:prstGeom>
        </p:spPr>
      </p:pic>
      <p:pic>
        <p:nvPicPr>
          <p:cNvPr id="5" name="图片 4">
            <a:extLst>
              <a:ext uri="{FF2B5EF4-FFF2-40B4-BE49-F238E27FC236}">
                <a16:creationId xmlns:a16="http://schemas.microsoft.com/office/drawing/2014/main" id="{22920690-D90D-40BC-96D1-B30DB1D1D4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916" t="1602" r="13104" b="15651"/>
          <a:stretch/>
        </p:blipFill>
        <p:spPr>
          <a:xfrm>
            <a:off x="3669444" y="4164324"/>
            <a:ext cx="1805111" cy="2160000"/>
          </a:xfrm>
          <a:prstGeom prst="rect">
            <a:avLst/>
          </a:prstGeom>
        </p:spPr>
      </p:pic>
      <p:pic>
        <p:nvPicPr>
          <p:cNvPr id="6" name="图片 5" descr="屏幕剪辑">
            <a:extLst>
              <a:ext uri="{FF2B5EF4-FFF2-40B4-BE49-F238E27FC236}">
                <a16:creationId xmlns:a16="http://schemas.microsoft.com/office/drawing/2014/main" id="{535B23A9-25BD-4D46-9875-E165E98F3E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8520" y="4164324"/>
            <a:ext cx="2945813" cy="2160000"/>
          </a:xfrm>
          <a:prstGeom prst="rect">
            <a:avLst/>
          </a:prstGeom>
        </p:spPr>
      </p:pic>
      <p:sp>
        <p:nvSpPr>
          <p:cNvPr id="7" name="文本框 6">
            <a:extLst>
              <a:ext uri="{FF2B5EF4-FFF2-40B4-BE49-F238E27FC236}">
                <a16:creationId xmlns:a16="http://schemas.microsoft.com/office/drawing/2014/main" id="{3189EC7E-86B9-41EC-AA28-0568312536DD}"/>
              </a:ext>
            </a:extLst>
          </p:cNvPr>
          <p:cNvSpPr txBox="1"/>
          <p:nvPr/>
        </p:nvSpPr>
        <p:spPr>
          <a:xfrm>
            <a:off x="1554921" y="6488668"/>
            <a:ext cx="646331" cy="369332"/>
          </a:xfrm>
          <a:prstGeom prst="rect">
            <a:avLst/>
          </a:prstGeom>
          <a:noFill/>
        </p:spPr>
        <p:txBody>
          <a:bodyPr wrap="none" rtlCol="0">
            <a:spAutoFit/>
          </a:bodyPr>
          <a:lstStyle/>
          <a:p>
            <a:r>
              <a:rPr lang="zh-CN" altLang="en-US" dirty="0"/>
              <a:t>木材</a:t>
            </a:r>
          </a:p>
        </p:txBody>
      </p:sp>
      <p:sp>
        <p:nvSpPr>
          <p:cNvPr id="8" name="文本框 7">
            <a:extLst>
              <a:ext uri="{FF2B5EF4-FFF2-40B4-BE49-F238E27FC236}">
                <a16:creationId xmlns:a16="http://schemas.microsoft.com/office/drawing/2014/main" id="{18AA761C-0436-4726-A90C-E1BAB17F1503}"/>
              </a:ext>
            </a:extLst>
          </p:cNvPr>
          <p:cNvSpPr txBox="1"/>
          <p:nvPr/>
        </p:nvSpPr>
        <p:spPr>
          <a:xfrm>
            <a:off x="4133417" y="6488668"/>
            <a:ext cx="877163" cy="369332"/>
          </a:xfrm>
          <a:prstGeom prst="rect">
            <a:avLst/>
          </a:prstGeom>
          <a:noFill/>
        </p:spPr>
        <p:txBody>
          <a:bodyPr wrap="none" rtlCol="0">
            <a:spAutoFit/>
          </a:bodyPr>
          <a:lstStyle/>
          <a:p>
            <a:r>
              <a:rPr lang="zh-CN" altLang="en-US" dirty="0"/>
              <a:t>单纤维</a:t>
            </a:r>
          </a:p>
        </p:txBody>
      </p:sp>
      <p:sp>
        <p:nvSpPr>
          <p:cNvPr id="9" name="文本框 8">
            <a:extLst>
              <a:ext uri="{FF2B5EF4-FFF2-40B4-BE49-F238E27FC236}">
                <a16:creationId xmlns:a16="http://schemas.microsoft.com/office/drawing/2014/main" id="{707272A5-EDE8-4CAD-A2FD-2466F3C44770}"/>
              </a:ext>
            </a:extLst>
          </p:cNvPr>
          <p:cNvSpPr txBox="1"/>
          <p:nvPr/>
        </p:nvSpPr>
        <p:spPr>
          <a:xfrm>
            <a:off x="6948260" y="6488668"/>
            <a:ext cx="646331" cy="369332"/>
          </a:xfrm>
          <a:prstGeom prst="rect">
            <a:avLst/>
          </a:prstGeom>
          <a:noFill/>
        </p:spPr>
        <p:txBody>
          <a:bodyPr wrap="none" rtlCol="0">
            <a:spAutoFit/>
          </a:bodyPr>
          <a:lstStyle/>
          <a:p>
            <a:r>
              <a:rPr lang="zh-CN" altLang="en-US" dirty="0"/>
              <a:t>纸张</a:t>
            </a:r>
          </a:p>
        </p:txBody>
      </p:sp>
    </p:spTree>
    <p:extLst>
      <p:ext uri="{BB962C8B-B14F-4D97-AF65-F5344CB8AC3E}">
        <p14:creationId xmlns:p14="http://schemas.microsoft.com/office/powerpoint/2010/main" val="340775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EDAE32D8-64FF-4384-BAA6-74C4FE2144CF}"/>
              </a:ext>
            </a:extLst>
          </p:cNvPr>
          <p:cNvSpPr txBox="1">
            <a:spLocks/>
          </p:cNvSpPr>
          <p:nvPr/>
        </p:nvSpPr>
        <p:spPr>
          <a:xfrm>
            <a:off x="685012" y="919784"/>
            <a:ext cx="8157147" cy="501843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t>2. </a:t>
            </a:r>
            <a:r>
              <a:rPr lang="zh-CN" altLang="en-US" b="1" dirty="0"/>
              <a:t>禾秆的细胞组成、形态</a:t>
            </a:r>
            <a:r>
              <a:rPr lang="zh-CN" altLang="en-US" dirty="0"/>
              <a:t> </a:t>
            </a:r>
            <a:endParaRPr lang="en-US" altLang="zh-CN" dirty="0"/>
          </a:p>
          <a:p>
            <a:pPr marL="0" indent="0">
              <a:lnSpc>
                <a:spcPct val="110000"/>
              </a:lnSpc>
              <a:buFont typeface="Arial" panose="020B0604020202020204" pitchFamily="34" charset="0"/>
              <a:buNone/>
            </a:pPr>
            <a:r>
              <a:rPr lang="zh-CN" altLang="en-US" sz="2400" b="1" dirty="0"/>
              <a:t>① 纤维细胞</a:t>
            </a:r>
            <a:br>
              <a:rPr lang="zh-CN" altLang="en-US" sz="2400" b="1" dirty="0"/>
            </a:br>
            <a:r>
              <a:rPr lang="zh-CN" altLang="en-US" sz="2400" b="1" dirty="0"/>
              <a:t>平均纤维长度在</a:t>
            </a:r>
            <a:r>
              <a:rPr lang="en-US" altLang="zh-CN" sz="2400" b="1" dirty="0"/>
              <a:t>1.0</a:t>
            </a:r>
            <a:r>
              <a:rPr lang="en-US" altLang="zh-CN" sz="2400" dirty="0"/>
              <a:t>~</a:t>
            </a:r>
            <a:r>
              <a:rPr lang="en-US" altLang="zh-CN" sz="2400" b="1" dirty="0"/>
              <a:t>1.5mm</a:t>
            </a:r>
            <a:r>
              <a:rPr lang="zh-CN" altLang="en-US" sz="2400" b="1" dirty="0"/>
              <a:t>之间， 平均宽度为</a:t>
            </a:r>
            <a:r>
              <a:rPr lang="en-US" altLang="zh-CN" sz="2400" b="1" dirty="0"/>
              <a:t>10</a:t>
            </a:r>
            <a:r>
              <a:rPr lang="en-US" altLang="zh-CN" sz="2400" dirty="0"/>
              <a:t>~</a:t>
            </a:r>
            <a:r>
              <a:rPr lang="en-US" altLang="zh-CN" sz="2400" b="1" dirty="0"/>
              <a:t>20μm</a:t>
            </a:r>
            <a:r>
              <a:rPr lang="zh-CN" altLang="en-US" sz="2400" b="1" dirty="0"/>
              <a:t>。</a:t>
            </a:r>
            <a:br>
              <a:rPr lang="zh-CN" altLang="en-US" sz="2400" b="1" dirty="0"/>
            </a:br>
            <a:r>
              <a:rPr lang="zh-CN" altLang="en-US" sz="2400" b="1" dirty="0"/>
              <a:t>一般纤维细胞的含量约占细胞总量的</a:t>
            </a:r>
            <a:r>
              <a:rPr lang="en-US" altLang="zh-CN" sz="2400" b="1" dirty="0"/>
              <a:t>40%</a:t>
            </a:r>
            <a:r>
              <a:rPr lang="en-US" altLang="zh-CN" sz="2400" dirty="0"/>
              <a:t>~</a:t>
            </a:r>
            <a:r>
              <a:rPr lang="en-US" altLang="zh-CN" sz="2400" b="1" dirty="0"/>
              <a:t>70%</a:t>
            </a:r>
            <a:r>
              <a:rPr lang="zh-CN" altLang="en-US" sz="2400" b="1" dirty="0"/>
              <a:t>（按面积法测定）</a:t>
            </a:r>
            <a:endParaRPr lang="en-US" altLang="zh-CN" sz="2400" b="1" dirty="0"/>
          </a:p>
          <a:p>
            <a:pPr marL="0" indent="0">
              <a:lnSpc>
                <a:spcPct val="110000"/>
              </a:lnSpc>
              <a:buFont typeface="Arial" panose="020B0604020202020204" pitchFamily="34" charset="0"/>
              <a:buNone/>
            </a:pPr>
            <a:r>
              <a:rPr lang="zh-CN" altLang="en-US" sz="2400" b="1" dirty="0"/>
              <a:t>② 薄壁细胞</a:t>
            </a:r>
            <a:endParaRPr lang="en-US" altLang="zh-CN" sz="2400" b="1" dirty="0"/>
          </a:p>
          <a:p>
            <a:pPr marL="0" indent="0">
              <a:lnSpc>
                <a:spcPct val="110000"/>
              </a:lnSpc>
              <a:buFont typeface="Arial" panose="020B0604020202020204" pitchFamily="34" charset="0"/>
              <a:buNone/>
            </a:pPr>
            <a:r>
              <a:rPr lang="zh-CN" altLang="en-US" sz="2400" b="1" dirty="0"/>
              <a:t>杆状、长方形、正方形、椭圆形、球形、桶形、袋状、枕头形等。</a:t>
            </a:r>
            <a:br>
              <a:rPr lang="zh-CN" altLang="en-US" sz="2400" b="1" dirty="0"/>
            </a:br>
            <a:r>
              <a:rPr lang="zh-CN" altLang="en-US" sz="2400" b="1" dirty="0"/>
              <a:t>③ 导管</a:t>
            </a:r>
            <a:br>
              <a:rPr lang="zh-CN" altLang="en-US" sz="2400" b="1" dirty="0"/>
            </a:br>
            <a:r>
              <a:rPr lang="zh-CN" altLang="en-US" sz="2400" b="1" dirty="0"/>
              <a:t>④ 表皮细胞</a:t>
            </a:r>
            <a:endParaRPr lang="en-US" altLang="zh-CN" sz="2400" b="1" dirty="0"/>
          </a:p>
          <a:p>
            <a:pPr marL="0" indent="0">
              <a:lnSpc>
                <a:spcPct val="110000"/>
              </a:lnSpc>
              <a:buFont typeface="Arial" panose="020B0604020202020204" pitchFamily="34" charset="0"/>
              <a:buNone/>
            </a:pPr>
            <a:r>
              <a:rPr lang="zh-CN" altLang="en-US" sz="2400" b="1" dirty="0"/>
              <a:t>多呈锯齿状， 有的是一面齿， 有的是两面齿， 也有的边缘平滑无齿痕的。</a:t>
            </a:r>
            <a:br>
              <a:rPr lang="zh-CN" altLang="en-US" sz="2400" b="1" dirty="0"/>
            </a:br>
            <a:r>
              <a:rPr lang="zh-CN" altLang="en-US" sz="2400" b="1" dirty="0"/>
              <a:t>⑤ 筛管、 伴胞</a:t>
            </a:r>
            <a:br>
              <a:rPr lang="zh-CN" altLang="en-US" sz="2400" b="1" dirty="0"/>
            </a:br>
            <a:r>
              <a:rPr lang="zh-CN" altLang="en-US" sz="2400" b="1" dirty="0"/>
              <a:t>⑥ 石细胞</a:t>
            </a:r>
            <a:r>
              <a:rPr lang="zh-CN" altLang="en-US" sz="2400" dirty="0"/>
              <a:t> </a:t>
            </a:r>
          </a:p>
        </p:txBody>
      </p:sp>
    </p:spTree>
    <p:extLst>
      <p:ext uri="{BB962C8B-B14F-4D97-AF65-F5344CB8AC3E}">
        <p14:creationId xmlns:p14="http://schemas.microsoft.com/office/powerpoint/2010/main" val="2849534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813747"/>
            <a:ext cx="7744178" cy="4896362"/>
          </a:xfrm>
          <a:prstGeom prst="rect">
            <a:avLst/>
          </a:prstGeom>
        </p:spPr>
      </p:pic>
      <p:sp>
        <p:nvSpPr>
          <p:cNvPr id="4" name="文本框 3"/>
          <p:cNvSpPr txBox="1"/>
          <p:nvPr/>
        </p:nvSpPr>
        <p:spPr>
          <a:xfrm>
            <a:off x="2346138" y="5983111"/>
            <a:ext cx="4474302" cy="369332"/>
          </a:xfrm>
          <a:prstGeom prst="rect">
            <a:avLst/>
          </a:prstGeom>
          <a:noFill/>
        </p:spPr>
        <p:txBody>
          <a:bodyPr wrap="none" rtlCol="0">
            <a:spAutoFit/>
          </a:bodyPr>
          <a:lstStyle/>
          <a:p>
            <a:r>
              <a:rPr lang="zh-CN" altLang="en-US" b="1" dirty="0"/>
              <a:t>甘蔗渣离析片中的纤维、 导管和薄壁细胞</a:t>
            </a:r>
            <a:r>
              <a:rPr lang="zh-CN" altLang="en-US" dirty="0"/>
              <a:t> </a:t>
            </a:r>
          </a:p>
        </p:txBody>
      </p:sp>
    </p:spTree>
    <p:extLst>
      <p:ext uri="{BB962C8B-B14F-4D97-AF65-F5344CB8AC3E}">
        <p14:creationId xmlns:p14="http://schemas.microsoft.com/office/powerpoint/2010/main" val="12802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半木材纤维原料</a:t>
            </a:r>
            <a:r>
              <a:rPr lang="zh-CN" altLang="en-US" dirty="0"/>
              <a:t> </a:t>
            </a:r>
          </a:p>
        </p:txBody>
      </p:sp>
      <p:pic>
        <p:nvPicPr>
          <p:cNvPr id="4" name="内容占位符 3" descr="屏幕剪辑"/>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39864" y="1431843"/>
            <a:ext cx="6732587" cy="3727450"/>
          </a:xfrm>
        </p:spPr>
      </p:pic>
      <p:sp>
        <p:nvSpPr>
          <p:cNvPr id="5" name="文本框 4"/>
          <p:cNvSpPr txBox="1"/>
          <p:nvPr/>
        </p:nvSpPr>
        <p:spPr>
          <a:xfrm>
            <a:off x="1789236" y="5586285"/>
            <a:ext cx="5901104" cy="830997"/>
          </a:xfrm>
          <a:prstGeom prst="rect">
            <a:avLst/>
          </a:prstGeom>
          <a:noFill/>
        </p:spPr>
        <p:txBody>
          <a:bodyPr wrap="square" rtlCol="0">
            <a:spAutoFit/>
          </a:bodyPr>
          <a:lstStyle/>
          <a:p>
            <a:r>
              <a:rPr lang="zh-CN" altLang="en-US" sz="2400" b="1" dirty="0"/>
              <a:t>棉秆的解剖形态、 纤维形态、 化学组成和物理性质等， 与软阔叶材相近。</a:t>
            </a:r>
            <a:r>
              <a:rPr lang="zh-CN" altLang="en-US" sz="2400" dirty="0"/>
              <a:t> </a:t>
            </a:r>
          </a:p>
        </p:txBody>
      </p:sp>
    </p:spTree>
    <p:extLst>
      <p:ext uri="{BB962C8B-B14F-4D97-AF65-F5344CB8AC3E}">
        <p14:creationId xmlns:p14="http://schemas.microsoft.com/office/powerpoint/2010/main" val="3280961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a:t>
            </a:r>
            <a:r>
              <a:rPr lang="zh-CN" altLang="en-US" b="1" dirty="0"/>
              <a:t>韧皮纤维原料</a:t>
            </a:r>
            <a:r>
              <a:rPr lang="zh-CN" altLang="en-US" dirty="0"/>
              <a:t> </a:t>
            </a:r>
          </a:p>
        </p:txBody>
      </p:sp>
      <p:sp>
        <p:nvSpPr>
          <p:cNvPr id="3" name="内容占位符 2"/>
          <p:cNvSpPr>
            <a:spLocks noGrp="1"/>
          </p:cNvSpPr>
          <p:nvPr>
            <p:ph idx="4294967295"/>
          </p:nvPr>
        </p:nvSpPr>
        <p:spPr>
          <a:xfrm>
            <a:off x="640080" y="1581214"/>
            <a:ext cx="7886700" cy="4586287"/>
          </a:xfrm>
        </p:spPr>
        <p:txBody>
          <a:bodyPr>
            <a:normAutofit/>
          </a:bodyPr>
          <a:lstStyle/>
          <a:p>
            <a:pPr marL="0" indent="0">
              <a:buNone/>
            </a:pPr>
            <a:r>
              <a:rPr lang="zh-CN" altLang="en-US" b="1" dirty="0"/>
              <a:t>（一）麻类纤维原料</a:t>
            </a:r>
            <a:endParaRPr lang="en-US" altLang="zh-CN" b="1" dirty="0"/>
          </a:p>
          <a:p>
            <a:pPr>
              <a:buFont typeface="Wingdings" panose="05000000000000000000" pitchFamily="2" charset="2"/>
              <a:buChar char="p"/>
            </a:pPr>
            <a:r>
              <a:rPr lang="zh-CN" altLang="en-US" b="1" dirty="0"/>
              <a:t>亚麻 ： 纤 维 长 </a:t>
            </a:r>
            <a:r>
              <a:rPr lang="en-US" altLang="zh-CN" b="1" dirty="0"/>
              <a:t>8.0</a:t>
            </a:r>
            <a:r>
              <a:rPr lang="en-US" altLang="zh-CN" dirty="0"/>
              <a:t>~</a:t>
            </a:r>
            <a:r>
              <a:rPr lang="en-US" altLang="zh-CN" b="1" dirty="0"/>
              <a:t>40mm </a:t>
            </a:r>
            <a:r>
              <a:rPr lang="zh-CN" altLang="en-US" b="1" dirty="0"/>
              <a:t>， 平 均 纤 维 长 为 </a:t>
            </a:r>
            <a:r>
              <a:rPr lang="en-US" altLang="zh-CN" b="1" dirty="0"/>
              <a:t>18mm </a:t>
            </a:r>
            <a:r>
              <a:rPr lang="zh-CN" altLang="en-US" b="1" dirty="0"/>
              <a:t>左 右 ， 宽 为</a:t>
            </a:r>
            <a:r>
              <a:rPr lang="en-US" altLang="zh-CN" b="1" dirty="0"/>
              <a:t>8.8</a:t>
            </a:r>
            <a:r>
              <a:rPr lang="en-US" altLang="zh-CN" dirty="0"/>
              <a:t>~</a:t>
            </a:r>
            <a:r>
              <a:rPr lang="en-US" altLang="zh-CN" b="1" dirty="0"/>
              <a:t>24.0μm</a:t>
            </a:r>
            <a:r>
              <a:rPr lang="zh-CN" altLang="en-US" b="1" dirty="0"/>
              <a:t>。 平均宽为</a:t>
            </a:r>
            <a:r>
              <a:rPr lang="en-US" altLang="zh-CN" b="1" dirty="0"/>
              <a:t>16μm</a:t>
            </a:r>
            <a:r>
              <a:rPr lang="zh-CN" altLang="en-US" b="1" dirty="0"/>
              <a:t>， 长宽比达</a:t>
            </a:r>
            <a:r>
              <a:rPr lang="en-US" altLang="zh-CN" b="1" dirty="0"/>
              <a:t>1000</a:t>
            </a:r>
            <a:r>
              <a:rPr lang="zh-CN" altLang="en-US" b="1" dirty="0"/>
              <a:t>以上。</a:t>
            </a:r>
            <a:br>
              <a:rPr lang="zh-CN" altLang="en-US" b="1" dirty="0"/>
            </a:br>
            <a:r>
              <a:rPr lang="zh-CN" altLang="en-US" b="1" dirty="0"/>
              <a:t>纤维外表面平滑， 两端渐尖， 细胞腔甚小， 细胞壁甚厚， 腔壁上有明显的节纹及稀少的纹孔。</a:t>
            </a:r>
            <a:endParaRPr lang="en-US" altLang="zh-CN" b="1" dirty="0"/>
          </a:p>
          <a:p>
            <a:pPr>
              <a:buFont typeface="Wingdings" panose="05000000000000000000" pitchFamily="2" charset="2"/>
              <a:buChar char="p"/>
            </a:pPr>
            <a:r>
              <a:rPr lang="zh-CN" altLang="en-US" b="1" dirty="0"/>
              <a:t>大麻：纤维长在</a:t>
            </a:r>
            <a:r>
              <a:rPr lang="en-US" altLang="zh-CN" b="1" dirty="0"/>
              <a:t>15</a:t>
            </a:r>
            <a:r>
              <a:rPr lang="zh-CN" altLang="en-US" dirty="0"/>
              <a:t>～</a:t>
            </a:r>
            <a:r>
              <a:rPr lang="en-US" altLang="zh-CN" b="1" dirty="0"/>
              <a:t>25mm</a:t>
            </a:r>
            <a:r>
              <a:rPr lang="zh-CN" altLang="en-US" b="1" dirty="0"/>
              <a:t>， 宽为</a:t>
            </a:r>
            <a:r>
              <a:rPr lang="en-US" altLang="zh-CN" b="1" dirty="0"/>
              <a:t>15</a:t>
            </a:r>
            <a:r>
              <a:rPr lang="zh-CN" altLang="en-US" b="1" dirty="0"/>
              <a:t>～ </a:t>
            </a:r>
            <a:r>
              <a:rPr lang="en-US" altLang="zh-CN" b="1" dirty="0"/>
              <a:t>25μm</a:t>
            </a:r>
            <a:r>
              <a:rPr lang="zh-CN" altLang="en-US" b="1" dirty="0"/>
              <a:t>， 长宽比约为</a:t>
            </a:r>
            <a:r>
              <a:rPr lang="en-US" altLang="zh-CN" b="1" dirty="0"/>
              <a:t>1000</a:t>
            </a:r>
            <a:r>
              <a:rPr lang="zh-CN" altLang="en-US" b="1" dirty="0"/>
              <a:t>左右。</a:t>
            </a:r>
            <a:br>
              <a:rPr lang="zh-CN" altLang="en-US" b="1" dirty="0"/>
            </a:br>
            <a:r>
              <a:rPr lang="zh-CN" altLang="en-US" b="1" dirty="0"/>
              <a:t>纤维表面有明显的条纹和横纹， 纹孔稀少， 细胞壁甚厚， 胞腔极小， 纤维两端直径与中段直径近似相等， 尖端为钝尖形。</a:t>
            </a:r>
            <a:endParaRPr lang="en-US" altLang="zh-CN" b="1" dirty="0"/>
          </a:p>
        </p:txBody>
      </p:sp>
    </p:spTree>
    <p:extLst>
      <p:ext uri="{BB962C8B-B14F-4D97-AF65-F5344CB8AC3E}">
        <p14:creationId xmlns:p14="http://schemas.microsoft.com/office/powerpoint/2010/main" val="3674179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3755" y="1609239"/>
            <a:ext cx="8065476" cy="3539430"/>
          </a:xfrm>
          <a:prstGeom prst="rect">
            <a:avLst/>
          </a:prstGeom>
          <a:noFill/>
        </p:spPr>
        <p:txBody>
          <a:bodyPr wrap="square" rtlCol="0">
            <a:spAutoFit/>
          </a:bodyPr>
          <a:lstStyle/>
          <a:p>
            <a:pPr marL="342900" indent="-342900">
              <a:buFont typeface="Wingdings" panose="05000000000000000000" pitchFamily="2" charset="2"/>
              <a:buChar char="p"/>
            </a:pPr>
            <a:r>
              <a:rPr lang="zh-CN" altLang="en-US" sz="2800" b="1" dirty="0"/>
              <a:t>苎麻：纤维长在</a:t>
            </a:r>
            <a:r>
              <a:rPr lang="en-US" altLang="zh-CN" sz="2800" b="1" dirty="0"/>
              <a:t>120</a:t>
            </a:r>
            <a:r>
              <a:rPr lang="zh-CN" altLang="en-US" sz="2800" b="1" dirty="0"/>
              <a:t>～ </a:t>
            </a:r>
            <a:r>
              <a:rPr lang="en-US" altLang="zh-CN" sz="2800" b="1" dirty="0"/>
              <a:t>180mm</a:t>
            </a:r>
            <a:r>
              <a:rPr lang="zh-CN" altLang="en-US" sz="2800" b="1" dirty="0"/>
              <a:t>， 宽为</a:t>
            </a:r>
            <a:r>
              <a:rPr lang="en-US" altLang="zh-CN" sz="2800" b="1" dirty="0"/>
              <a:t>20</a:t>
            </a:r>
            <a:r>
              <a:rPr lang="zh-CN" altLang="en-US" sz="2800" b="1" dirty="0"/>
              <a:t>～ </a:t>
            </a:r>
            <a:r>
              <a:rPr lang="en-US" altLang="zh-CN" sz="2800" b="1" dirty="0"/>
              <a:t>50μm</a:t>
            </a:r>
            <a:r>
              <a:rPr lang="zh-CN" altLang="en-US" sz="2800" b="1" dirty="0"/>
              <a:t>， 长宽比达</a:t>
            </a:r>
            <a:r>
              <a:rPr lang="en-US" altLang="zh-CN" sz="2800" b="1" dirty="0"/>
              <a:t>2000</a:t>
            </a:r>
            <a:r>
              <a:rPr lang="zh-CN" altLang="en-US" sz="2800" b="1" dirty="0"/>
              <a:t>。</a:t>
            </a:r>
            <a:br>
              <a:rPr lang="zh-CN" altLang="en-US" sz="2800" b="1" dirty="0"/>
            </a:br>
            <a:r>
              <a:rPr lang="zh-CN" altLang="en-US" sz="2800" b="1" dirty="0"/>
              <a:t>纤维形态不规则， 有时显条纹， 有时显横纹， 两端形状有显圆形或如长毛形。</a:t>
            </a:r>
            <a:endParaRPr lang="en-US" altLang="zh-CN" sz="2800" b="1" dirty="0"/>
          </a:p>
          <a:p>
            <a:pPr marL="342900" indent="-342900">
              <a:buFont typeface="Wingdings" panose="05000000000000000000" pitchFamily="2" charset="2"/>
              <a:buChar char="p"/>
            </a:pPr>
            <a:r>
              <a:rPr lang="zh-CN" altLang="en-US" sz="2800" b="1" dirty="0"/>
              <a:t>黄麻：单根纤维长</a:t>
            </a:r>
            <a:r>
              <a:rPr lang="en-US" altLang="zh-CN" sz="2800" b="1" dirty="0"/>
              <a:t>2</a:t>
            </a:r>
            <a:r>
              <a:rPr lang="zh-CN" altLang="en-US" sz="2800" b="1" dirty="0"/>
              <a:t>～ </a:t>
            </a:r>
            <a:r>
              <a:rPr lang="en-US" altLang="zh-CN" sz="2800" b="1" dirty="0"/>
              <a:t>3mm</a:t>
            </a:r>
            <a:r>
              <a:rPr lang="zh-CN" altLang="en-US" sz="2800" b="1" dirty="0"/>
              <a:t>， 宽为</a:t>
            </a:r>
            <a:r>
              <a:rPr lang="en-US" altLang="zh-CN" sz="2800" b="1" dirty="0"/>
              <a:t>15</a:t>
            </a:r>
            <a:r>
              <a:rPr lang="zh-CN" altLang="en-US" sz="2800" b="1" dirty="0"/>
              <a:t>～ </a:t>
            </a:r>
            <a:r>
              <a:rPr lang="en-US" altLang="zh-CN" sz="2800" b="1" dirty="0"/>
              <a:t>25μm</a:t>
            </a:r>
            <a:r>
              <a:rPr lang="zh-CN" altLang="en-US" sz="2800" b="1" dirty="0"/>
              <a:t>， 长宽比</a:t>
            </a:r>
            <a:r>
              <a:rPr lang="en-US" altLang="zh-CN" sz="2800" b="1" dirty="0"/>
              <a:t>100</a:t>
            </a:r>
            <a:r>
              <a:rPr lang="zh-CN" altLang="en-US" sz="2800" b="1" dirty="0"/>
              <a:t>左右。</a:t>
            </a:r>
            <a:br>
              <a:rPr lang="zh-CN" altLang="en-US" sz="2800" b="1" dirty="0"/>
            </a:br>
            <a:r>
              <a:rPr lang="zh-CN" altLang="en-US" sz="2800" b="1" dirty="0"/>
              <a:t>纤维表面光滑无节， 其横断面为多角形， 内腔清晰、 呈圆形， 细胞壁厚薄不均匀</a:t>
            </a:r>
            <a:r>
              <a:rPr lang="zh-CN" altLang="en-US" sz="2800" dirty="0"/>
              <a:t> </a:t>
            </a:r>
            <a:r>
              <a:rPr lang="en-US" altLang="zh-CN" sz="2800" dirty="0"/>
              <a:t>.</a:t>
            </a:r>
            <a:endParaRPr lang="zh-CN" altLang="en-US" sz="2800" dirty="0"/>
          </a:p>
        </p:txBody>
      </p:sp>
    </p:spTree>
    <p:extLst>
      <p:ext uri="{BB962C8B-B14F-4D97-AF65-F5344CB8AC3E}">
        <p14:creationId xmlns:p14="http://schemas.microsoft.com/office/powerpoint/2010/main" val="1285198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22031" y="786057"/>
            <a:ext cx="6138863" cy="730250"/>
          </a:xfrm>
        </p:spPr>
        <p:txBody>
          <a:bodyPr/>
          <a:lstStyle/>
          <a:p>
            <a:r>
              <a:rPr lang="zh-CN" altLang="en-US" b="1" dirty="0"/>
              <a:t>（二）韧皮类纤维原料</a:t>
            </a:r>
            <a:r>
              <a:rPr lang="zh-CN" altLang="en-US" dirty="0"/>
              <a:t> </a:t>
            </a:r>
          </a:p>
        </p:txBody>
      </p:sp>
      <p:sp>
        <p:nvSpPr>
          <p:cNvPr id="3" name="内容占位符 2"/>
          <p:cNvSpPr>
            <a:spLocks noGrp="1"/>
          </p:cNvSpPr>
          <p:nvPr>
            <p:ph idx="4294967295"/>
          </p:nvPr>
        </p:nvSpPr>
        <p:spPr>
          <a:xfrm>
            <a:off x="1137138" y="1825624"/>
            <a:ext cx="5834063" cy="4633791"/>
          </a:xfrm>
        </p:spPr>
        <p:txBody>
          <a:bodyPr>
            <a:normAutofit/>
          </a:bodyPr>
          <a:lstStyle/>
          <a:p>
            <a:pPr>
              <a:buFont typeface="Wingdings" panose="05000000000000000000" pitchFamily="2" charset="2"/>
              <a:buChar char="p"/>
            </a:pPr>
            <a:r>
              <a:rPr lang="zh-CN" altLang="en-US" b="1" dirty="0"/>
              <a:t>桑皮：纤维长为</a:t>
            </a:r>
            <a:r>
              <a:rPr lang="en-US" altLang="zh-CN" b="1" dirty="0"/>
              <a:t>3.86</a:t>
            </a:r>
            <a:r>
              <a:rPr lang="zh-CN" altLang="en-US" b="1" dirty="0"/>
              <a:t>～ </a:t>
            </a:r>
            <a:r>
              <a:rPr lang="en-US" altLang="zh-CN" b="1" dirty="0"/>
              <a:t>10.80mm</a:t>
            </a:r>
            <a:r>
              <a:rPr lang="zh-CN" altLang="en-US" b="1" dirty="0"/>
              <a:t>， 最长者达</a:t>
            </a:r>
            <a:r>
              <a:rPr lang="en-US" altLang="zh-CN" b="1" dirty="0"/>
              <a:t>21mm</a:t>
            </a:r>
            <a:r>
              <a:rPr lang="zh-CN" altLang="en-US" b="1" dirty="0"/>
              <a:t>， 宽为</a:t>
            </a:r>
            <a:r>
              <a:rPr lang="en-US" altLang="zh-CN" b="1" dirty="0"/>
              <a:t>10.8</a:t>
            </a:r>
            <a:r>
              <a:rPr lang="zh-CN" altLang="en-US" b="1" dirty="0"/>
              <a:t>～ </a:t>
            </a:r>
            <a:r>
              <a:rPr lang="en-US" altLang="zh-CN" b="1" dirty="0"/>
              <a:t>22.1μm</a:t>
            </a:r>
            <a:r>
              <a:rPr lang="zh-CN" altLang="en-US" b="1" dirty="0"/>
              <a:t>， 平均为</a:t>
            </a:r>
            <a:r>
              <a:rPr lang="en-US" altLang="zh-CN" b="1" dirty="0"/>
              <a:t>15.5μm</a:t>
            </a:r>
            <a:r>
              <a:rPr lang="zh-CN" altLang="en-US" b="1" dirty="0"/>
              <a:t>， 长宽比为</a:t>
            </a:r>
            <a:r>
              <a:rPr lang="en-US" altLang="zh-CN" b="1" dirty="0"/>
              <a:t>463</a:t>
            </a:r>
            <a:r>
              <a:rPr lang="zh-CN" altLang="en-US" b="1" dirty="0"/>
              <a:t>。</a:t>
            </a:r>
            <a:endParaRPr lang="en-US" altLang="zh-CN" b="1" dirty="0"/>
          </a:p>
          <a:p>
            <a:pPr>
              <a:buFont typeface="Wingdings" panose="05000000000000000000" pitchFamily="2" charset="2"/>
              <a:buChar char="p"/>
            </a:pPr>
            <a:r>
              <a:rPr lang="zh-CN" altLang="en-US" b="1" dirty="0"/>
              <a:t>构皮：纤维平均长度为</a:t>
            </a:r>
            <a:r>
              <a:rPr lang="en-US" altLang="zh-CN" b="1" dirty="0"/>
              <a:t>6.07mm</a:t>
            </a:r>
            <a:r>
              <a:rPr lang="zh-CN" altLang="en-US" b="1" dirty="0"/>
              <a:t>， 宽度为</a:t>
            </a:r>
            <a:r>
              <a:rPr lang="en-US" altLang="zh-CN" b="1" dirty="0"/>
              <a:t>20.9μm</a:t>
            </a:r>
            <a:r>
              <a:rPr lang="zh-CN" altLang="en-US" b="1" dirty="0"/>
              <a:t>。</a:t>
            </a:r>
            <a:endParaRPr lang="en-US" altLang="zh-CN" b="1" dirty="0"/>
          </a:p>
          <a:p>
            <a:pPr>
              <a:buFont typeface="Wingdings" panose="05000000000000000000" pitchFamily="2" charset="2"/>
              <a:buChar char="p"/>
            </a:pPr>
            <a:r>
              <a:rPr lang="zh-CN" altLang="en-US" b="1" dirty="0"/>
              <a:t>檀皮：纤维平均长度为</a:t>
            </a:r>
            <a:r>
              <a:rPr lang="en-US" altLang="zh-CN" b="1" dirty="0"/>
              <a:t>3.5mm</a:t>
            </a:r>
            <a:r>
              <a:rPr lang="zh-CN" altLang="en-US" b="1" dirty="0"/>
              <a:t>， 宽度为</a:t>
            </a:r>
            <a:r>
              <a:rPr lang="en-US" altLang="zh-CN" b="1" dirty="0"/>
              <a:t>12.9um</a:t>
            </a:r>
            <a:r>
              <a:rPr lang="zh-CN" altLang="en-US" b="1" dirty="0"/>
              <a:t>。</a:t>
            </a:r>
            <a:endParaRPr lang="en-US" altLang="zh-CN" b="1" dirty="0"/>
          </a:p>
          <a:p>
            <a:pPr>
              <a:buFont typeface="Wingdings" panose="05000000000000000000" pitchFamily="2" charset="2"/>
              <a:buChar char="p"/>
            </a:pPr>
            <a:r>
              <a:rPr lang="zh-CN" altLang="en-US" b="1" dirty="0"/>
              <a:t>棉秆皮：纤维平均长度为</a:t>
            </a:r>
            <a:r>
              <a:rPr lang="en-US" altLang="zh-CN" b="1" dirty="0"/>
              <a:t>2.26</a:t>
            </a:r>
            <a:r>
              <a:rPr lang="zh-CN" altLang="en-US" b="1" dirty="0"/>
              <a:t>， 宽度为</a:t>
            </a:r>
            <a:r>
              <a:rPr lang="en-US" altLang="zh-CN" b="1" dirty="0"/>
              <a:t>2.06um</a:t>
            </a:r>
            <a:r>
              <a:rPr lang="zh-CN" altLang="en-US" b="1" dirty="0"/>
              <a:t>。</a:t>
            </a:r>
            <a:r>
              <a:rPr lang="zh-CN" altLang="en-US" dirty="0"/>
              <a:t> </a:t>
            </a:r>
          </a:p>
        </p:txBody>
      </p:sp>
    </p:spTree>
    <p:extLst>
      <p:ext uri="{BB962C8B-B14F-4D97-AF65-F5344CB8AC3E}">
        <p14:creationId xmlns:p14="http://schemas.microsoft.com/office/powerpoint/2010/main" val="2495119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FE971B-B4A6-4C5F-A642-E1A64228D8FB}"/>
              </a:ext>
            </a:extLst>
          </p:cNvPr>
          <p:cNvSpPr txBox="1"/>
          <p:nvPr/>
        </p:nvSpPr>
        <p:spPr>
          <a:xfrm>
            <a:off x="448095" y="5934670"/>
            <a:ext cx="8179541" cy="923330"/>
          </a:xfrm>
          <a:prstGeom prst="rect">
            <a:avLst/>
          </a:prstGeom>
          <a:noFill/>
        </p:spPr>
        <p:txBody>
          <a:bodyPr wrap="square" rtlCol="0">
            <a:spAutoFit/>
          </a:bodyPr>
          <a:lstStyle/>
          <a:p>
            <a:r>
              <a:rPr lang="zh-CN" altLang="en-US" dirty="0"/>
              <a:t>三丈三（</a:t>
            </a:r>
            <a:r>
              <a:rPr lang="en-US" altLang="zh-CN" dirty="0"/>
              <a:t>11</a:t>
            </a:r>
            <a:r>
              <a:rPr lang="zh-CN" altLang="en-US" dirty="0"/>
              <a:t>米</a:t>
            </a:r>
            <a:r>
              <a:rPr lang="en-US" altLang="zh-CN" dirty="0"/>
              <a:t>*3.3</a:t>
            </a:r>
            <a:r>
              <a:rPr lang="zh-CN" altLang="en-US" dirty="0"/>
              <a:t>米）</a:t>
            </a:r>
            <a:r>
              <a:rPr lang="zh-CN" altLang="en-US" b="0" i="0" dirty="0">
                <a:solidFill>
                  <a:srgbClr val="212121"/>
                </a:solidFill>
                <a:effectLst/>
                <a:latin typeface="-apple-system"/>
              </a:rPr>
              <a:t>千禧宣古法造纸</a:t>
            </a:r>
            <a:endParaRPr lang="en-US" altLang="zh-CN" b="0" i="0" dirty="0">
              <a:solidFill>
                <a:srgbClr val="212121"/>
              </a:solidFill>
              <a:effectLst/>
              <a:latin typeface="-apple-system"/>
            </a:endParaRPr>
          </a:p>
          <a:p>
            <a:r>
              <a:rPr lang="en-US" altLang="zh-CN" b="0" i="0" dirty="0">
                <a:solidFill>
                  <a:srgbClr val="212121"/>
                </a:solidFill>
                <a:effectLst/>
                <a:latin typeface="-apple-system"/>
              </a:rPr>
              <a:t>https://www.bilibili.com/video/BV12Q4y1k7eG?from=search&amp;seid=16765441616497274459&amp;spm_id_from=333.337.0.0</a:t>
            </a:r>
            <a:endParaRPr lang="zh-CN" altLang="en-US" b="0" i="0" dirty="0">
              <a:solidFill>
                <a:srgbClr val="212121"/>
              </a:solidFill>
              <a:effectLst/>
              <a:latin typeface="-apple-system"/>
            </a:endParaRPr>
          </a:p>
        </p:txBody>
      </p:sp>
      <p:pic>
        <p:nvPicPr>
          <p:cNvPr id="3" name="图片 2">
            <a:extLst>
              <a:ext uri="{FF2B5EF4-FFF2-40B4-BE49-F238E27FC236}">
                <a16:creationId xmlns:a16="http://schemas.microsoft.com/office/drawing/2014/main" id="{7CD43E28-6106-4706-817D-A5D474E1B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96" y="3188018"/>
            <a:ext cx="3959782" cy="2699252"/>
          </a:xfrm>
          <a:prstGeom prst="rect">
            <a:avLst/>
          </a:prstGeom>
        </p:spPr>
      </p:pic>
      <p:pic>
        <p:nvPicPr>
          <p:cNvPr id="4" name="图片 3">
            <a:extLst>
              <a:ext uri="{FF2B5EF4-FFF2-40B4-BE49-F238E27FC236}">
                <a16:creationId xmlns:a16="http://schemas.microsoft.com/office/drawing/2014/main" id="{8F3B3690-D402-4F6B-A252-C68DE78CC8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188018"/>
            <a:ext cx="4055637" cy="2699252"/>
          </a:xfrm>
          <a:prstGeom prst="rect">
            <a:avLst/>
          </a:prstGeom>
        </p:spPr>
      </p:pic>
      <p:sp>
        <p:nvSpPr>
          <p:cNvPr id="6" name="文本框 5">
            <a:extLst>
              <a:ext uri="{FF2B5EF4-FFF2-40B4-BE49-F238E27FC236}">
                <a16:creationId xmlns:a16="http://schemas.microsoft.com/office/drawing/2014/main" id="{CB00A504-9386-4466-B7AC-F5A18DA8358B}"/>
              </a:ext>
            </a:extLst>
          </p:cNvPr>
          <p:cNvSpPr txBox="1"/>
          <p:nvPr/>
        </p:nvSpPr>
        <p:spPr>
          <a:xfrm>
            <a:off x="448096" y="258115"/>
            <a:ext cx="8179541" cy="2677656"/>
          </a:xfrm>
          <a:prstGeom prst="rect">
            <a:avLst/>
          </a:prstGeom>
          <a:noFill/>
        </p:spPr>
        <p:txBody>
          <a:bodyPr wrap="square">
            <a:spAutoFit/>
          </a:bodyPr>
          <a:lstStyle/>
          <a:p>
            <a:pPr algn="l"/>
            <a:r>
              <a:rPr lang="zh-CN" altLang="en-US" sz="2400" b="0" i="0" dirty="0">
                <a:solidFill>
                  <a:srgbClr val="333333"/>
                </a:solidFill>
                <a:effectLst/>
                <a:latin typeface="Helvetica Neue"/>
              </a:rPr>
              <a:t>宣纸（安徽省宣城市泾县特产）</a:t>
            </a:r>
            <a:endParaRPr lang="en-US" altLang="zh-CN" sz="2400" b="0" i="0" dirty="0">
              <a:solidFill>
                <a:srgbClr val="333333"/>
              </a:solidFill>
              <a:effectLst/>
              <a:latin typeface="Helvetica Neue"/>
            </a:endParaRPr>
          </a:p>
          <a:p>
            <a:pPr algn="l"/>
            <a:r>
              <a:rPr lang="zh-CN" altLang="en-US" b="0" i="0" dirty="0">
                <a:solidFill>
                  <a:srgbClr val="333333"/>
                </a:solidFill>
                <a:effectLst/>
                <a:latin typeface="Helvetica Neue"/>
              </a:rPr>
              <a:t>原料要求</a:t>
            </a:r>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青檀皮：在泾县及周边地区喀斯特山地丘陵地带生长的青檀树，组织均匀、纤维匀整、三年左右嫩枝的韧皮组织。</a:t>
            </a:r>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水：取自泾县境内的山泉水。</a:t>
            </a:r>
          </a:p>
          <a:p>
            <a:pPr algn="l"/>
            <a:r>
              <a:rPr lang="zh-CN" altLang="en-US" b="0" i="0" dirty="0">
                <a:solidFill>
                  <a:srgbClr val="333333"/>
                </a:solidFill>
                <a:effectLst/>
                <a:latin typeface="Helvetica Neue"/>
              </a:rPr>
              <a:t>加工程序</a:t>
            </a:r>
          </a:p>
          <a:p>
            <a:pPr algn="l"/>
            <a:r>
              <a:rPr lang="zh-CN" altLang="en-US" b="0" i="0" dirty="0">
                <a:solidFill>
                  <a:srgbClr val="333333"/>
                </a:solidFill>
                <a:effectLst/>
                <a:latin typeface="Helvetica Neue"/>
              </a:rPr>
              <a:t>伐条、蒸煮、浸泡、剥皮、日光晒干、皮坯、浸泡、蒸煮、洗涤、压榨、选检、漂白、洗涤、压榨、选检、打料、洗涤、漂白、全料配水、配胶、捞纸、压榨焙纸、选纸、剪纸、成品</a:t>
            </a:r>
          </a:p>
        </p:txBody>
      </p:sp>
    </p:spTree>
    <p:extLst>
      <p:ext uri="{BB962C8B-B14F-4D97-AF65-F5344CB8AC3E}">
        <p14:creationId xmlns:p14="http://schemas.microsoft.com/office/powerpoint/2010/main" val="289449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3.4 </a:t>
            </a:r>
            <a:r>
              <a:rPr lang="zh-CN" altLang="en-US" b="1" dirty="0"/>
              <a:t>籽毛纤维原料</a:t>
            </a:r>
            <a:r>
              <a:rPr lang="zh-CN" altLang="en-US" dirty="0"/>
              <a:t> </a:t>
            </a:r>
          </a:p>
        </p:txBody>
      </p:sp>
      <p:sp>
        <p:nvSpPr>
          <p:cNvPr id="3" name="内容占位符 2"/>
          <p:cNvSpPr>
            <a:spLocks noGrp="1"/>
          </p:cNvSpPr>
          <p:nvPr>
            <p:ph idx="4294967295"/>
          </p:nvPr>
        </p:nvSpPr>
        <p:spPr>
          <a:xfrm>
            <a:off x="736092" y="1846390"/>
            <a:ext cx="7886700" cy="941387"/>
          </a:xfrm>
        </p:spPr>
        <p:txBody>
          <a:bodyPr/>
          <a:lstStyle/>
          <a:p>
            <a:pPr marL="0" indent="0">
              <a:buNone/>
            </a:pPr>
            <a:r>
              <a:rPr lang="zh-CN" altLang="en-US" b="1" dirty="0"/>
              <a:t>棉花纤维长为</a:t>
            </a:r>
            <a:r>
              <a:rPr lang="en-US" altLang="zh-CN" b="1" dirty="0"/>
              <a:t>12</a:t>
            </a:r>
            <a:r>
              <a:rPr lang="zh-CN" altLang="en-US" b="1" dirty="0"/>
              <a:t>～ </a:t>
            </a:r>
            <a:r>
              <a:rPr lang="en-US" altLang="zh-CN" b="1" dirty="0"/>
              <a:t>23mm</a:t>
            </a:r>
            <a:r>
              <a:rPr lang="zh-CN" altLang="en-US" b="1" dirty="0"/>
              <a:t>， 平均长为</a:t>
            </a:r>
            <a:r>
              <a:rPr lang="en-US" altLang="zh-CN" b="1" dirty="0"/>
              <a:t>18.8mm</a:t>
            </a:r>
            <a:r>
              <a:rPr lang="zh-CN" altLang="en-US" b="1" dirty="0"/>
              <a:t>， 宽度为</a:t>
            </a:r>
            <a:r>
              <a:rPr lang="en-US" altLang="zh-CN" b="1" dirty="0"/>
              <a:t>14.7</a:t>
            </a:r>
            <a:r>
              <a:rPr lang="zh-CN" altLang="en-US" b="1" dirty="0"/>
              <a:t>～ </a:t>
            </a:r>
            <a:r>
              <a:rPr lang="en-US" altLang="zh-CN" b="1" dirty="0"/>
              <a:t>24.5μm</a:t>
            </a:r>
            <a:r>
              <a:rPr lang="zh-CN" altLang="en-US" b="1" dirty="0"/>
              <a:t>， 平均为</a:t>
            </a:r>
            <a:r>
              <a:rPr lang="en-US" altLang="zh-CN" b="1" dirty="0"/>
              <a:t>20μm</a:t>
            </a:r>
            <a:r>
              <a:rPr lang="zh-CN" altLang="en-US" b="1" dirty="0"/>
              <a:t>。</a:t>
            </a:r>
            <a:r>
              <a:rPr lang="zh-CN" altLang="en-US" dirty="0"/>
              <a:t> </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74" y="3246120"/>
            <a:ext cx="4775374" cy="291465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591" y="3246120"/>
            <a:ext cx="3775463" cy="2914657"/>
          </a:xfrm>
          <a:prstGeom prst="rect">
            <a:avLst/>
          </a:prstGeom>
        </p:spPr>
      </p:pic>
    </p:spTree>
    <p:extLst>
      <p:ext uri="{BB962C8B-B14F-4D97-AF65-F5344CB8AC3E}">
        <p14:creationId xmlns:p14="http://schemas.microsoft.com/office/powerpoint/2010/main" val="46545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5474" y="167925"/>
            <a:ext cx="6098425" cy="624283"/>
          </a:xfrm>
        </p:spPr>
        <p:txBody>
          <a:bodyPr/>
          <a:lstStyle/>
          <a:p>
            <a:r>
              <a:rPr lang="en-US" altLang="zh-CN" b="1" dirty="0"/>
              <a:t>3.5 </a:t>
            </a:r>
            <a:r>
              <a:rPr lang="zh-CN" altLang="en-US" b="1" dirty="0"/>
              <a:t>叶部纤维原料</a:t>
            </a:r>
            <a:r>
              <a:rPr lang="zh-CN" altLang="en-US" dirty="0"/>
              <a:t> </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35" y="1308967"/>
            <a:ext cx="3249706" cy="243511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35" y="4174648"/>
            <a:ext cx="3249706" cy="216105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290" y="4174648"/>
            <a:ext cx="3241582" cy="2161054"/>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1291" y="1308967"/>
            <a:ext cx="3112378" cy="2435113"/>
          </a:xfrm>
          <a:prstGeom prst="rect">
            <a:avLst/>
          </a:prstGeom>
        </p:spPr>
      </p:pic>
      <p:sp>
        <p:nvSpPr>
          <p:cNvPr id="10" name="矩形 9"/>
          <p:cNvSpPr/>
          <p:nvPr/>
        </p:nvSpPr>
        <p:spPr>
          <a:xfrm>
            <a:off x="2132784" y="3744080"/>
            <a:ext cx="1114408" cy="369332"/>
          </a:xfrm>
          <a:prstGeom prst="rect">
            <a:avLst/>
          </a:prstGeom>
        </p:spPr>
        <p:txBody>
          <a:bodyPr wrap="none">
            <a:spAutoFit/>
          </a:bodyPr>
          <a:lstStyle/>
          <a:p>
            <a:r>
              <a:rPr lang="zh-CN" altLang="en-US" b="1" dirty="0"/>
              <a:t>龙舌兰麻</a:t>
            </a:r>
            <a:endParaRPr lang="zh-CN" altLang="en-US" dirty="0"/>
          </a:p>
        </p:txBody>
      </p:sp>
      <p:sp>
        <p:nvSpPr>
          <p:cNvPr id="11" name="矩形 10"/>
          <p:cNvSpPr/>
          <p:nvPr/>
        </p:nvSpPr>
        <p:spPr>
          <a:xfrm>
            <a:off x="6217747" y="3744080"/>
            <a:ext cx="881973" cy="369332"/>
          </a:xfrm>
          <a:prstGeom prst="rect">
            <a:avLst/>
          </a:prstGeom>
        </p:spPr>
        <p:txBody>
          <a:bodyPr wrap="none">
            <a:spAutoFit/>
          </a:bodyPr>
          <a:lstStyle/>
          <a:p>
            <a:r>
              <a:rPr lang="zh-CN" altLang="en-US" b="1" dirty="0"/>
              <a:t>龙须草</a:t>
            </a:r>
            <a:endParaRPr lang="zh-CN" altLang="en-US" dirty="0"/>
          </a:p>
        </p:txBody>
      </p:sp>
      <p:sp>
        <p:nvSpPr>
          <p:cNvPr id="12" name="矩形 11"/>
          <p:cNvSpPr/>
          <p:nvPr/>
        </p:nvSpPr>
        <p:spPr>
          <a:xfrm>
            <a:off x="2249001" y="6396938"/>
            <a:ext cx="881973" cy="369332"/>
          </a:xfrm>
          <a:prstGeom prst="rect">
            <a:avLst/>
          </a:prstGeom>
        </p:spPr>
        <p:txBody>
          <a:bodyPr wrap="none">
            <a:spAutoFit/>
          </a:bodyPr>
          <a:lstStyle/>
          <a:p>
            <a:r>
              <a:rPr lang="zh-CN" altLang="en-US" b="1" dirty="0"/>
              <a:t>香蕉叶</a:t>
            </a:r>
            <a:endParaRPr lang="zh-CN" altLang="en-US" dirty="0"/>
          </a:p>
        </p:txBody>
      </p:sp>
      <p:sp>
        <p:nvSpPr>
          <p:cNvPr id="13" name="矩形 12"/>
          <p:cNvSpPr/>
          <p:nvPr/>
        </p:nvSpPr>
        <p:spPr>
          <a:xfrm>
            <a:off x="6231094" y="6335702"/>
            <a:ext cx="881973" cy="369332"/>
          </a:xfrm>
          <a:prstGeom prst="rect">
            <a:avLst/>
          </a:prstGeom>
        </p:spPr>
        <p:txBody>
          <a:bodyPr wrap="none">
            <a:spAutoFit/>
          </a:bodyPr>
          <a:lstStyle/>
          <a:p>
            <a:r>
              <a:rPr lang="zh-CN" altLang="en-US" b="1" dirty="0"/>
              <a:t>菠萝叶</a:t>
            </a:r>
            <a:endParaRPr lang="zh-CN" altLang="en-US" dirty="0"/>
          </a:p>
        </p:txBody>
      </p:sp>
    </p:spTree>
    <p:extLst>
      <p:ext uri="{BB962C8B-B14F-4D97-AF65-F5344CB8AC3E}">
        <p14:creationId xmlns:p14="http://schemas.microsoft.com/office/powerpoint/2010/main" val="1822020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547" y="132066"/>
            <a:ext cx="6397856" cy="729857"/>
          </a:xfrm>
        </p:spPr>
        <p:txBody>
          <a:bodyPr>
            <a:noAutofit/>
          </a:bodyPr>
          <a:lstStyle/>
          <a:p>
            <a:r>
              <a:rPr lang="zh-CN" altLang="en-US" b="1" dirty="0"/>
              <a:t>第四节 纤维细胞壁的微细结构</a:t>
            </a:r>
            <a:endParaRPr lang="zh-CN" altLang="en-US" dirty="0"/>
          </a:p>
        </p:txBody>
      </p:sp>
      <p:sp>
        <p:nvSpPr>
          <p:cNvPr id="6" name="内容占位符 2">
            <a:extLst>
              <a:ext uri="{FF2B5EF4-FFF2-40B4-BE49-F238E27FC236}">
                <a16:creationId xmlns:a16="http://schemas.microsoft.com/office/drawing/2014/main" id="{5223181D-5C28-4A83-B299-EDF5A77BF66C}"/>
              </a:ext>
            </a:extLst>
          </p:cNvPr>
          <p:cNvSpPr txBox="1">
            <a:spLocks/>
          </p:cNvSpPr>
          <p:nvPr/>
        </p:nvSpPr>
        <p:spPr>
          <a:xfrm>
            <a:off x="588945" y="1478639"/>
            <a:ext cx="7632700" cy="554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t>4.1 </a:t>
            </a:r>
            <a:r>
              <a:rPr lang="zh-CN" altLang="en-US" b="1" dirty="0"/>
              <a:t>植物细胞壁的形成过程</a:t>
            </a:r>
            <a:endParaRPr lang="en-US" altLang="zh-CN" b="1" dirty="0"/>
          </a:p>
          <a:p>
            <a:pPr marL="0" indent="0">
              <a:buFont typeface="Arial" panose="020B0604020202020204" pitchFamily="34" charset="0"/>
              <a:buNone/>
            </a:pPr>
            <a:endParaRPr lang="zh-CN" altLang="en-US" dirty="0"/>
          </a:p>
        </p:txBody>
      </p:sp>
      <p:sp>
        <p:nvSpPr>
          <p:cNvPr id="7" name="矩形 6">
            <a:extLst>
              <a:ext uri="{FF2B5EF4-FFF2-40B4-BE49-F238E27FC236}">
                <a16:creationId xmlns:a16="http://schemas.microsoft.com/office/drawing/2014/main" id="{734E8EE0-268F-48B9-8C25-E583E016ECF5}"/>
              </a:ext>
            </a:extLst>
          </p:cNvPr>
          <p:cNvSpPr/>
          <p:nvPr/>
        </p:nvSpPr>
        <p:spPr>
          <a:xfrm>
            <a:off x="924787" y="2323496"/>
            <a:ext cx="7632700" cy="2928366"/>
          </a:xfrm>
          <a:prstGeom prst="rect">
            <a:avLst/>
          </a:prstGeom>
        </p:spPr>
        <p:txBody>
          <a:bodyPr wrap="square">
            <a:spAutoFit/>
          </a:bodyPr>
          <a:lstStyle/>
          <a:p>
            <a:pPr indent="457200">
              <a:lnSpc>
                <a:spcPct val="130000"/>
              </a:lnSpc>
            </a:pPr>
            <a:r>
              <a:rPr lang="zh-CN" altLang="en-US" sz="2400" b="1" dirty="0">
                <a:solidFill>
                  <a:srgbClr val="000066"/>
                </a:solidFill>
                <a:latin typeface="MicrosoftYaHei-Bold"/>
              </a:rPr>
              <a:t>一个细胞分裂产生两个新的子细胞。 分裂产生的子细胞既可以是仍保持具有分生能力的分生细胞；也可以是不再具有分生能力的细胞。</a:t>
            </a:r>
            <a:endParaRPr lang="en-US" altLang="zh-CN" sz="2400" b="1" dirty="0">
              <a:solidFill>
                <a:srgbClr val="000066"/>
              </a:solidFill>
              <a:latin typeface="MicrosoftYaHei-Bold"/>
            </a:endParaRPr>
          </a:p>
          <a:p>
            <a:pPr indent="457200">
              <a:lnSpc>
                <a:spcPct val="130000"/>
              </a:lnSpc>
            </a:pPr>
            <a:r>
              <a:rPr lang="zh-CN" altLang="en-US" sz="2400" b="1" dirty="0">
                <a:solidFill>
                  <a:srgbClr val="000066"/>
                </a:solidFill>
                <a:latin typeface="MicrosoftYaHei-Bold"/>
              </a:rPr>
              <a:t> 这种细胞发育成长过程中分化为执行不同生理机能的各种</a:t>
            </a:r>
            <a:r>
              <a:rPr lang="zh-CN" altLang="en-US" sz="2400" b="1" dirty="0">
                <a:solidFill>
                  <a:srgbClr val="FF0000"/>
                </a:solidFill>
                <a:latin typeface="MicrosoftYaHei-Bold"/>
              </a:rPr>
              <a:t>永久细胞 </a:t>
            </a:r>
            <a:r>
              <a:rPr lang="en-US" altLang="zh-CN" sz="2400" b="1" dirty="0">
                <a:solidFill>
                  <a:srgbClr val="000066"/>
                </a:solidFill>
                <a:latin typeface="MicrosoftYaHei-Bold"/>
              </a:rPr>
              <a:t>,</a:t>
            </a:r>
            <a:r>
              <a:rPr lang="zh-CN" altLang="en-US" sz="2400" b="1" dirty="0">
                <a:solidFill>
                  <a:srgbClr val="000066"/>
                </a:solidFill>
                <a:latin typeface="MicrosoftYaHei-Bold"/>
              </a:rPr>
              <a:t>其中很大一部分细胞分化为构成植物体基干起</a:t>
            </a:r>
            <a:r>
              <a:rPr lang="zh-CN" altLang="en-US" sz="2400" b="1" dirty="0">
                <a:solidFill>
                  <a:srgbClr val="FF0000"/>
                </a:solidFill>
                <a:latin typeface="MicrosoftYaHei-Bold"/>
              </a:rPr>
              <a:t>机械作用和输导作用</a:t>
            </a:r>
            <a:r>
              <a:rPr lang="zh-CN" altLang="en-US" sz="2400" b="1" dirty="0">
                <a:solidFill>
                  <a:srgbClr val="000066"/>
                </a:solidFill>
                <a:latin typeface="MicrosoftYaHei-Bold"/>
              </a:rPr>
              <a:t>的永久细胞。</a:t>
            </a:r>
            <a:r>
              <a:rPr lang="zh-CN" altLang="en-US" sz="2400" dirty="0"/>
              <a:t> </a:t>
            </a:r>
          </a:p>
        </p:txBody>
      </p:sp>
    </p:spTree>
    <p:extLst>
      <p:ext uri="{BB962C8B-B14F-4D97-AF65-F5344CB8AC3E}">
        <p14:creationId xmlns:p14="http://schemas.microsoft.com/office/powerpoint/2010/main" val="323136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8354" y="2574525"/>
            <a:ext cx="4355005" cy="955524"/>
          </a:xfrm>
        </p:spPr>
        <p:txBody>
          <a:bodyPr/>
          <a:lstStyle/>
          <a:p>
            <a:r>
              <a:rPr lang="zh-CN" altLang="en-US" sz="4800" dirty="0"/>
              <a:t>第一章  绪论</a:t>
            </a:r>
          </a:p>
        </p:txBody>
      </p:sp>
    </p:spTree>
    <p:extLst>
      <p:ext uri="{BB962C8B-B14F-4D97-AF65-F5344CB8AC3E}">
        <p14:creationId xmlns:p14="http://schemas.microsoft.com/office/powerpoint/2010/main" val="1744345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37" y="387966"/>
            <a:ext cx="6109743" cy="3718694"/>
          </a:xfrm>
          <a:prstGeom prst="rect">
            <a:avLst/>
          </a:prstGeom>
        </p:spPr>
      </p:pic>
      <p:sp>
        <p:nvSpPr>
          <p:cNvPr id="3" name="矩形 2">
            <a:extLst>
              <a:ext uri="{FF2B5EF4-FFF2-40B4-BE49-F238E27FC236}">
                <a16:creationId xmlns:a16="http://schemas.microsoft.com/office/drawing/2014/main" id="{5F8A2835-0398-406B-8264-F5184F30130D}"/>
              </a:ext>
            </a:extLst>
          </p:cNvPr>
          <p:cNvSpPr/>
          <p:nvPr/>
        </p:nvSpPr>
        <p:spPr>
          <a:xfrm>
            <a:off x="458337" y="4324901"/>
            <a:ext cx="8227325" cy="1938992"/>
          </a:xfrm>
          <a:prstGeom prst="rect">
            <a:avLst/>
          </a:prstGeom>
        </p:spPr>
        <p:txBody>
          <a:bodyPr wrap="square">
            <a:spAutoFit/>
          </a:bodyPr>
          <a:lstStyle/>
          <a:p>
            <a:r>
              <a:rPr lang="zh-CN" altLang="en-US" sz="2400" b="1" dirty="0">
                <a:solidFill>
                  <a:srgbClr val="000066"/>
                </a:solidFill>
                <a:latin typeface="MicrosoftYaHei-Bold"/>
              </a:rPr>
              <a:t>永久细胞的细胞壁随着细胞的发育而迅速增厚，并在长度方向延伸。在细胞停止生长以后</a:t>
            </a:r>
            <a:r>
              <a:rPr lang="en-US" altLang="zh-CN" sz="2400" b="1" dirty="0">
                <a:solidFill>
                  <a:srgbClr val="000066"/>
                </a:solidFill>
                <a:latin typeface="MicrosoftYaHei-Bold"/>
              </a:rPr>
              <a:t>,</a:t>
            </a:r>
            <a:r>
              <a:rPr lang="zh-CN" altLang="en-US" sz="2400" b="1" dirty="0">
                <a:solidFill>
                  <a:srgbClr val="000066"/>
                </a:solidFill>
                <a:latin typeface="MicrosoftYaHei-Bold"/>
              </a:rPr>
              <a:t>细胞壁仍然继续增厚</a:t>
            </a:r>
            <a:r>
              <a:rPr lang="en-US" altLang="zh-CN" sz="2400" b="1" dirty="0">
                <a:solidFill>
                  <a:srgbClr val="000066"/>
                </a:solidFill>
                <a:latin typeface="MicrosoftYaHei-Bold"/>
              </a:rPr>
              <a:t>,</a:t>
            </a:r>
            <a:r>
              <a:rPr lang="zh-CN" altLang="en-US" sz="2400" b="1" dirty="0">
                <a:solidFill>
                  <a:srgbClr val="FF0000"/>
                </a:solidFill>
                <a:latin typeface="MicrosoftYaHei-Bold"/>
              </a:rPr>
              <a:t>原生质体逐渐转化为细胞壁物质</a:t>
            </a:r>
            <a:r>
              <a:rPr lang="en-US" altLang="zh-CN" sz="2400" b="1" dirty="0">
                <a:solidFill>
                  <a:srgbClr val="000066"/>
                </a:solidFill>
                <a:latin typeface="MicrosoftYaHei-Bold"/>
              </a:rPr>
              <a:t>,</a:t>
            </a:r>
            <a:r>
              <a:rPr lang="zh-CN" altLang="en-US" sz="2400" b="1" dirty="0">
                <a:solidFill>
                  <a:srgbClr val="000066"/>
                </a:solidFill>
                <a:latin typeface="MicrosoftYaHei-Bold"/>
              </a:rPr>
              <a:t>其主要化学成分是碳水化合物和木素。</a:t>
            </a:r>
            <a:r>
              <a:rPr lang="zh-CN" altLang="en-US" sz="2400" dirty="0"/>
              <a:t> </a:t>
            </a:r>
            <a:br>
              <a:rPr lang="zh-CN" altLang="en-US" sz="2400" dirty="0"/>
            </a:br>
            <a:r>
              <a:rPr lang="zh-CN" altLang="en-US" sz="2400" b="1" dirty="0"/>
              <a:t>这种失去生命机能的细长锐端永久细胞称为</a:t>
            </a:r>
            <a:r>
              <a:rPr lang="zh-CN" altLang="en-US" sz="2400" b="1" dirty="0">
                <a:solidFill>
                  <a:srgbClr val="FF0000"/>
                </a:solidFill>
              </a:rPr>
              <a:t>植物纤维</a:t>
            </a:r>
            <a:r>
              <a:rPr lang="zh-CN" altLang="en-US" sz="2400" b="1" dirty="0"/>
              <a:t>。</a:t>
            </a:r>
            <a:r>
              <a:rPr lang="zh-CN" altLang="en-US" sz="2400" dirty="0"/>
              <a:t> </a:t>
            </a:r>
            <a:endParaRPr lang="zh-CN" altLang="en-US" sz="2000" dirty="0"/>
          </a:p>
        </p:txBody>
      </p:sp>
    </p:spTree>
    <p:extLst>
      <p:ext uri="{BB962C8B-B14F-4D97-AF65-F5344CB8AC3E}">
        <p14:creationId xmlns:p14="http://schemas.microsoft.com/office/powerpoint/2010/main" val="333372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屏幕剪辑"/>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572000" y="1506616"/>
            <a:ext cx="4467711" cy="3616655"/>
          </a:xfrm>
        </p:spPr>
      </p:pic>
      <p:sp>
        <p:nvSpPr>
          <p:cNvPr id="7" name="文本框 6"/>
          <p:cNvSpPr txBox="1"/>
          <p:nvPr/>
        </p:nvSpPr>
        <p:spPr>
          <a:xfrm>
            <a:off x="5898871" y="5351384"/>
            <a:ext cx="1980029" cy="400110"/>
          </a:xfrm>
          <a:prstGeom prst="rect">
            <a:avLst/>
          </a:prstGeom>
          <a:noFill/>
        </p:spPr>
        <p:txBody>
          <a:bodyPr wrap="none" rtlCol="0">
            <a:spAutoFit/>
          </a:bodyPr>
          <a:lstStyle/>
          <a:p>
            <a:r>
              <a:rPr lang="zh-CN" altLang="en-US" sz="2000" dirty="0"/>
              <a:t>红豆杉木横切面</a:t>
            </a:r>
          </a:p>
        </p:txBody>
      </p:sp>
      <p:sp>
        <p:nvSpPr>
          <p:cNvPr id="8" name="标题 1">
            <a:extLst>
              <a:ext uri="{FF2B5EF4-FFF2-40B4-BE49-F238E27FC236}">
                <a16:creationId xmlns:a16="http://schemas.microsoft.com/office/drawing/2014/main" id="{A39CD3EB-D8A7-4BEF-9CFA-26022831C3A5}"/>
              </a:ext>
            </a:extLst>
          </p:cNvPr>
          <p:cNvSpPr>
            <a:spLocks noGrp="1"/>
          </p:cNvSpPr>
          <p:nvPr>
            <p:ph type="title"/>
          </p:nvPr>
        </p:nvSpPr>
        <p:spPr>
          <a:xfrm>
            <a:off x="295275" y="214313"/>
            <a:ext cx="6099175" cy="623887"/>
          </a:xfrm>
        </p:spPr>
        <p:txBody>
          <a:bodyPr/>
          <a:lstStyle/>
          <a:p>
            <a:r>
              <a:rPr lang="en-US" altLang="zh-CN" sz="3200" dirty="0"/>
              <a:t>4.2 </a:t>
            </a:r>
            <a:r>
              <a:rPr lang="zh-CN" altLang="en-US" sz="3200" dirty="0"/>
              <a:t>植物纤维细胞壁的构造</a:t>
            </a:r>
          </a:p>
        </p:txBody>
      </p:sp>
      <p:grpSp>
        <p:nvGrpSpPr>
          <p:cNvPr id="17" name="组合 16">
            <a:extLst>
              <a:ext uri="{FF2B5EF4-FFF2-40B4-BE49-F238E27FC236}">
                <a16:creationId xmlns:a16="http://schemas.microsoft.com/office/drawing/2014/main" id="{A619A8AB-6B67-4F47-BD98-92D6929FADE8}"/>
              </a:ext>
            </a:extLst>
          </p:cNvPr>
          <p:cNvGrpSpPr/>
          <p:nvPr/>
        </p:nvGrpSpPr>
        <p:grpSpPr>
          <a:xfrm>
            <a:off x="382194" y="1983465"/>
            <a:ext cx="4008793" cy="2662955"/>
            <a:chOff x="104289" y="2298289"/>
            <a:chExt cx="4008793" cy="2662955"/>
          </a:xfrm>
        </p:grpSpPr>
        <p:sp>
          <p:nvSpPr>
            <p:cNvPr id="2" name="矩形 1">
              <a:extLst>
                <a:ext uri="{FF2B5EF4-FFF2-40B4-BE49-F238E27FC236}">
                  <a16:creationId xmlns:a16="http://schemas.microsoft.com/office/drawing/2014/main" id="{233348ED-C4E7-4C17-B3C8-5E3E375FE0B5}"/>
                </a:ext>
              </a:extLst>
            </p:cNvPr>
            <p:cNvSpPr/>
            <p:nvPr/>
          </p:nvSpPr>
          <p:spPr>
            <a:xfrm>
              <a:off x="366994" y="2298289"/>
              <a:ext cx="180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zh-CN" altLang="en-US" sz="1800" b="1" dirty="0">
                  <a:solidFill>
                    <a:sysClr val="windowText" lastClr="000000"/>
                  </a:solidFill>
                </a:rPr>
                <a:t>初生壁</a:t>
              </a:r>
              <a:endParaRPr lang="en-US" altLang="zh-CN" sz="1800" b="1" dirty="0">
                <a:solidFill>
                  <a:sysClr val="windowText" lastClr="000000"/>
                </a:solidFill>
              </a:endParaRPr>
            </a:p>
            <a:p>
              <a:pPr marL="0" indent="0" algn="ctr">
                <a:buFont typeface="Arial" panose="020B0604020202020204" pitchFamily="34" charset="0"/>
                <a:buNone/>
              </a:pPr>
              <a:r>
                <a:rPr lang="en-US" altLang="zh-CN" sz="1800" b="1" dirty="0">
                  <a:solidFill>
                    <a:sysClr val="windowText" lastClr="000000"/>
                  </a:solidFill>
                </a:rPr>
                <a:t>(</a:t>
              </a:r>
              <a:r>
                <a:rPr lang="en-GB" altLang="zh-CN" sz="1800" b="1" dirty="0">
                  <a:solidFill>
                    <a:sysClr val="windowText" lastClr="000000"/>
                  </a:solidFill>
                </a:rPr>
                <a:t>Primary Wall)</a:t>
              </a:r>
            </a:p>
          </p:txBody>
        </p:sp>
        <p:sp>
          <p:nvSpPr>
            <p:cNvPr id="10" name="矩形 9">
              <a:extLst>
                <a:ext uri="{FF2B5EF4-FFF2-40B4-BE49-F238E27FC236}">
                  <a16:creationId xmlns:a16="http://schemas.microsoft.com/office/drawing/2014/main" id="{8037B2F5-14D6-444B-8E9B-B261EFB7986D}"/>
                </a:ext>
              </a:extLst>
            </p:cNvPr>
            <p:cNvSpPr/>
            <p:nvPr/>
          </p:nvSpPr>
          <p:spPr>
            <a:xfrm>
              <a:off x="366994" y="3614103"/>
              <a:ext cx="180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zh-CN" altLang="en-US" sz="1800" b="1" dirty="0">
                  <a:solidFill>
                    <a:sysClr val="windowText" lastClr="000000"/>
                  </a:solidFill>
                </a:rPr>
                <a:t>次生壁</a:t>
              </a:r>
              <a:endParaRPr lang="en-US" altLang="zh-CN" sz="1800" b="1" dirty="0">
                <a:solidFill>
                  <a:sysClr val="windowText" lastClr="000000"/>
                </a:solidFill>
              </a:endParaRPr>
            </a:p>
            <a:p>
              <a:pPr marL="0" indent="0" algn="ctr">
                <a:buFont typeface="Arial" panose="020B0604020202020204" pitchFamily="34" charset="0"/>
                <a:buNone/>
              </a:pPr>
              <a:r>
                <a:rPr lang="en-US" altLang="zh-CN" sz="1800" b="1" dirty="0">
                  <a:solidFill>
                    <a:sysClr val="windowText" lastClr="000000"/>
                  </a:solidFill>
                </a:rPr>
                <a:t>(</a:t>
              </a:r>
              <a:r>
                <a:rPr lang="en-GB" altLang="zh-CN" sz="1800" b="1" dirty="0">
                  <a:solidFill>
                    <a:sysClr val="windowText" lastClr="000000"/>
                  </a:solidFill>
                </a:rPr>
                <a:t>Secondary Wall)</a:t>
              </a:r>
            </a:p>
          </p:txBody>
        </p:sp>
        <p:sp>
          <p:nvSpPr>
            <p:cNvPr id="11" name="矩形 10">
              <a:extLst>
                <a:ext uri="{FF2B5EF4-FFF2-40B4-BE49-F238E27FC236}">
                  <a16:creationId xmlns:a16="http://schemas.microsoft.com/office/drawing/2014/main" id="{82D5C3A4-D4FE-4699-AA2A-A86FE7E7A46E}"/>
                </a:ext>
              </a:extLst>
            </p:cNvPr>
            <p:cNvSpPr/>
            <p:nvPr/>
          </p:nvSpPr>
          <p:spPr>
            <a:xfrm>
              <a:off x="2493082" y="2827207"/>
              <a:ext cx="162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zh-CN" altLang="en-US" sz="1800" b="1" dirty="0">
                  <a:solidFill>
                    <a:sysClr val="windowText" lastClr="000000"/>
                  </a:solidFill>
                </a:rPr>
                <a:t>外层（</a:t>
              </a:r>
              <a:r>
                <a:rPr lang="en-US" altLang="zh-CN" sz="1800" b="1" dirty="0">
                  <a:solidFill>
                    <a:sysClr val="windowText" lastClr="000000"/>
                  </a:solidFill>
                </a:rPr>
                <a:t>S1</a:t>
              </a:r>
              <a:r>
                <a:rPr lang="zh-CN" altLang="en-US" sz="1800" b="1" dirty="0">
                  <a:solidFill>
                    <a:sysClr val="windowText" lastClr="000000"/>
                  </a:solidFill>
                </a:rPr>
                <a:t>层）</a:t>
              </a:r>
              <a:endParaRPr lang="en-US" altLang="zh-CN" sz="1800" b="1" dirty="0">
                <a:solidFill>
                  <a:sysClr val="windowText" lastClr="000000"/>
                </a:solidFill>
              </a:endParaRPr>
            </a:p>
            <a:p>
              <a:pPr marL="0" indent="0" algn="ctr">
                <a:buFont typeface="Arial" panose="020B0604020202020204" pitchFamily="34" charset="0"/>
                <a:buNone/>
              </a:pPr>
              <a:r>
                <a:rPr lang="en-US" altLang="zh-CN" b="1" dirty="0">
                  <a:solidFill>
                    <a:sysClr val="windowText" lastClr="000000"/>
                  </a:solidFill>
                </a:rPr>
                <a:t>10-20%</a:t>
              </a:r>
              <a:endParaRPr lang="en-GB" altLang="zh-CN" sz="1800" b="1" dirty="0">
                <a:solidFill>
                  <a:sysClr val="windowText" lastClr="000000"/>
                </a:solidFill>
              </a:endParaRPr>
            </a:p>
          </p:txBody>
        </p:sp>
        <p:sp>
          <p:nvSpPr>
            <p:cNvPr id="12" name="矩形 11">
              <a:extLst>
                <a:ext uri="{FF2B5EF4-FFF2-40B4-BE49-F238E27FC236}">
                  <a16:creationId xmlns:a16="http://schemas.microsoft.com/office/drawing/2014/main" id="{DD9A0367-62AB-4B40-8C26-76D8BE7C729B}"/>
                </a:ext>
              </a:extLst>
            </p:cNvPr>
            <p:cNvSpPr/>
            <p:nvPr/>
          </p:nvSpPr>
          <p:spPr>
            <a:xfrm>
              <a:off x="2493082" y="3624225"/>
              <a:ext cx="162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zh-CN" altLang="en-US" sz="1800" b="1" dirty="0">
                  <a:solidFill>
                    <a:sysClr val="windowText" lastClr="000000"/>
                  </a:solidFill>
                </a:rPr>
                <a:t>中层（</a:t>
              </a:r>
              <a:r>
                <a:rPr lang="en-US" altLang="zh-CN" sz="1800" b="1" dirty="0">
                  <a:solidFill>
                    <a:sysClr val="windowText" lastClr="000000"/>
                  </a:solidFill>
                </a:rPr>
                <a:t>S2</a:t>
              </a:r>
              <a:r>
                <a:rPr lang="zh-CN" altLang="en-US" sz="1800" b="1" dirty="0">
                  <a:solidFill>
                    <a:sysClr val="windowText" lastClr="000000"/>
                  </a:solidFill>
                </a:rPr>
                <a:t>层）</a:t>
              </a:r>
              <a:endParaRPr lang="en-US" altLang="zh-CN" sz="1800" b="1" dirty="0">
                <a:solidFill>
                  <a:sysClr val="windowText" lastClr="000000"/>
                </a:solidFill>
              </a:endParaRPr>
            </a:p>
            <a:p>
              <a:pPr marL="0" indent="0" algn="ctr">
                <a:buFont typeface="Arial" panose="020B0604020202020204" pitchFamily="34" charset="0"/>
                <a:buNone/>
              </a:pPr>
              <a:r>
                <a:rPr lang="en-US" altLang="zh-CN" b="1" dirty="0">
                  <a:solidFill>
                    <a:sysClr val="windowText" lastClr="000000"/>
                  </a:solidFill>
                </a:rPr>
                <a:t>70-90%</a:t>
              </a:r>
              <a:endParaRPr lang="en-GB" altLang="zh-CN" sz="1800" b="1" dirty="0">
                <a:solidFill>
                  <a:sysClr val="windowText" lastClr="000000"/>
                </a:solidFill>
              </a:endParaRPr>
            </a:p>
          </p:txBody>
        </p:sp>
        <p:sp>
          <p:nvSpPr>
            <p:cNvPr id="13" name="矩形 12">
              <a:extLst>
                <a:ext uri="{FF2B5EF4-FFF2-40B4-BE49-F238E27FC236}">
                  <a16:creationId xmlns:a16="http://schemas.microsoft.com/office/drawing/2014/main" id="{E85104FC-40B0-4D78-A315-564F5C48F589}"/>
                </a:ext>
              </a:extLst>
            </p:cNvPr>
            <p:cNvSpPr/>
            <p:nvPr/>
          </p:nvSpPr>
          <p:spPr>
            <a:xfrm>
              <a:off x="2493082" y="4421244"/>
              <a:ext cx="1620000" cy="5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zh-CN" altLang="en-US" sz="1800" b="1" dirty="0">
                  <a:solidFill>
                    <a:sysClr val="windowText" lastClr="000000"/>
                  </a:solidFill>
                </a:rPr>
                <a:t>内层（</a:t>
              </a:r>
              <a:r>
                <a:rPr lang="en-US" altLang="zh-CN" sz="1800" b="1" dirty="0">
                  <a:solidFill>
                    <a:sysClr val="windowText" lastClr="000000"/>
                  </a:solidFill>
                </a:rPr>
                <a:t>S3</a:t>
              </a:r>
              <a:r>
                <a:rPr lang="zh-CN" altLang="en-US" sz="1800" b="1" dirty="0">
                  <a:solidFill>
                    <a:sysClr val="windowText" lastClr="000000"/>
                  </a:solidFill>
                </a:rPr>
                <a:t>层）</a:t>
              </a:r>
              <a:endParaRPr lang="en-US" altLang="zh-CN" sz="1800" b="1" dirty="0">
                <a:solidFill>
                  <a:sysClr val="windowText" lastClr="000000"/>
                </a:solidFill>
              </a:endParaRPr>
            </a:p>
            <a:p>
              <a:pPr marL="0" indent="0" algn="ctr">
                <a:buFont typeface="Arial" panose="020B0604020202020204" pitchFamily="34" charset="0"/>
                <a:buNone/>
              </a:pPr>
              <a:r>
                <a:rPr lang="en-US" altLang="zh-CN" b="1" dirty="0">
                  <a:solidFill>
                    <a:sysClr val="windowText" lastClr="000000"/>
                  </a:solidFill>
                </a:rPr>
                <a:t>2-8%</a:t>
              </a:r>
              <a:endParaRPr lang="en-GB" altLang="zh-CN" sz="1800" b="1" dirty="0">
                <a:solidFill>
                  <a:sysClr val="windowText" lastClr="000000"/>
                </a:solidFill>
              </a:endParaRPr>
            </a:p>
          </p:txBody>
        </p:sp>
        <p:sp>
          <p:nvSpPr>
            <p:cNvPr id="3" name="文本框 2">
              <a:extLst>
                <a:ext uri="{FF2B5EF4-FFF2-40B4-BE49-F238E27FC236}">
                  <a16:creationId xmlns:a16="http://schemas.microsoft.com/office/drawing/2014/main" id="{DA2BA221-B6D4-4ACB-A05D-04C14DAFE2EE}"/>
                </a:ext>
              </a:extLst>
            </p:cNvPr>
            <p:cNvSpPr txBox="1"/>
            <p:nvPr/>
          </p:nvSpPr>
          <p:spPr>
            <a:xfrm>
              <a:off x="954710" y="2827207"/>
              <a:ext cx="582211" cy="369332"/>
            </a:xfrm>
            <a:prstGeom prst="rect">
              <a:avLst/>
            </a:prstGeom>
            <a:noFill/>
          </p:spPr>
          <p:txBody>
            <a:bodyPr wrap="none" rtlCol="0">
              <a:spAutoFit/>
            </a:bodyPr>
            <a:lstStyle/>
            <a:p>
              <a:r>
                <a:rPr lang="en-US" altLang="zh-CN" b="1" dirty="0"/>
                <a:t>&gt;1%</a:t>
              </a:r>
              <a:endParaRPr lang="zh-CN" altLang="en-US" b="1" dirty="0"/>
            </a:p>
          </p:txBody>
        </p:sp>
        <p:sp>
          <p:nvSpPr>
            <p:cNvPr id="14" name="文本框 13">
              <a:extLst>
                <a:ext uri="{FF2B5EF4-FFF2-40B4-BE49-F238E27FC236}">
                  <a16:creationId xmlns:a16="http://schemas.microsoft.com/office/drawing/2014/main" id="{EEF7DE41-615A-42EC-A32A-CC37C937FD9A}"/>
                </a:ext>
              </a:extLst>
            </p:cNvPr>
            <p:cNvSpPr txBox="1"/>
            <p:nvPr/>
          </p:nvSpPr>
          <p:spPr>
            <a:xfrm>
              <a:off x="954710" y="4191253"/>
              <a:ext cx="699230" cy="369332"/>
            </a:xfrm>
            <a:prstGeom prst="rect">
              <a:avLst/>
            </a:prstGeom>
            <a:noFill/>
          </p:spPr>
          <p:txBody>
            <a:bodyPr wrap="none" rtlCol="0">
              <a:spAutoFit/>
            </a:bodyPr>
            <a:lstStyle/>
            <a:p>
              <a:r>
                <a:rPr lang="en-US" altLang="zh-CN" b="1" dirty="0"/>
                <a:t>&lt;99%</a:t>
              </a:r>
              <a:endParaRPr lang="zh-CN" altLang="en-US" b="1" dirty="0"/>
            </a:p>
          </p:txBody>
        </p:sp>
        <p:sp>
          <p:nvSpPr>
            <p:cNvPr id="4" name="左大括号 3">
              <a:extLst>
                <a:ext uri="{FF2B5EF4-FFF2-40B4-BE49-F238E27FC236}">
                  <a16:creationId xmlns:a16="http://schemas.microsoft.com/office/drawing/2014/main" id="{EB370DBB-AEA9-4B27-8EEB-5C0634D74439}"/>
                </a:ext>
              </a:extLst>
            </p:cNvPr>
            <p:cNvSpPr/>
            <p:nvPr/>
          </p:nvSpPr>
          <p:spPr>
            <a:xfrm>
              <a:off x="2241177" y="3056965"/>
              <a:ext cx="206188" cy="170329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a:extLst>
                <a:ext uri="{FF2B5EF4-FFF2-40B4-BE49-F238E27FC236}">
                  <a16:creationId xmlns:a16="http://schemas.microsoft.com/office/drawing/2014/main" id="{36312DAF-DC28-4D0B-A411-120EE34B30A6}"/>
                </a:ext>
              </a:extLst>
            </p:cNvPr>
            <p:cNvSpPr/>
            <p:nvPr/>
          </p:nvSpPr>
          <p:spPr>
            <a:xfrm>
              <a:off x="104289" y="2568289"/>
              <a:ext cx="249259" cy="129549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4252080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57" y="710214"/>
            <a:ext cx="4050150" cy="5437572"/>
          </a:xfrm>
          <a:prstGeom prst="rect">
            <a:avLst/>
          </a:prstGeom>
        </p:spPr>
      </p:pic>
      <p:sp>
        <p:nvSpPr>
          <p:cNvPr id="4" name="文本框 3"/>
          <p:cNvSpPr txBox="1"/>
          <p:nvPr/>
        </p:nvSpPr>
        <p:spPr>
          <a:xfrm>
            <a:off x="4572000" y="1688860"/>
            <a:ext cx="4202143" cy="3661002"/>
          </a:xfrm>
          <a:prstGeom prst="rect">
            <a:avLst/>
          </a:prstGeom>
          <a:noFill/>
        </p:spPr>
        <p:txBody>
          <a:bodyPr wrap="square" rtlCol="0">
            <a:spAutoFit/>
          </a:bodyPr>
          <a:lstStyle/>
          <a:p>
            <a:pPr>
              <a:lnSpc>
                <a:spcPct val="130000"/>
              </a:lnSpc>
            </a:pPr>
            <a:r>
              <a:rPr lang="zh-CN" altLang="en-US" sz="2000" b="1" dirty="0"/>
              <a:t>胞间层 （</a:t>
            </a:r>
            <a:r>
              <a:rPr lang="en-US" altLang="zh-CN" sz="2000" b="1" dirty="0"/>
              <a:t>middle </a:t>
            </a:r>
            <a:r>
              <a:rPr lang="en-US" altLang="zh-CN" sz="2000" b="1" dirty="0" err="1"/>
              <a:t>lamella,ML</a:t>
            </a:r>
            <a:r>
              <a:rPr lang="en-US" altLang="zh-CN" sz="2000" b="1" dirty="0"/>
              <a:t>)</a:t>
            </a:r>
          </a:p>
          <a:p>
            <a:pPr>
              <a:lnSpc>
                <a:spcPct val="130000"/>
              </a:lnSpc>
            </a:pPr>
            <a:r>
              <a:rPr lang="zh-CN" altLang="en-US" sz="2000" dirty="0"/>
              <a:t>    指两个细胞之间的薄膜。</a:t>
            </a:r>
            <a:br>
              <a:rPr lang="zh-CN" altLang="en-US" sz="2000" dirty="0"/>
            </a:br>
            <a:r>
              <a:rPr lang="zh-CN" altLang="en-US" sz="2000" b="1" dirty="0"/>
              <a:t>细胞角区（</a:t>
            </a:r>
            <a:r>
              <a:rPr lang="en-US" altLang="zh-CN" sz="2000" b="1" dirty="0"/>
              <a:t>the cell </a:t>
            </a:r>
            <a:r>
              <a:rPr lang="en-US" altLang="zh-CN" sz="2000" b="1" dirty="0" err="1"/>
              <a:t>corner,CC</a:t>
            </a:r>
            <a:r>
              <a:rPr lang="zh-CN" altLang="en-US" sz="2000" b="1" dirty="0"/>
              <a:t>）</a:t>
            </a:r>
            <a:endParaRPr lang="en-US" altLang="zh-CN" sz="2000" b="1" dirty="0"/>
          </a:p>
          <a:p>
            <a:pPr>
              <a:lnSpc>
                <a:spcPct val="130000"/>
              </a:lnSpc>
            </a:pPr>
            <a:r>
              <a:rPr lang="zh-CN" altLang="en-US" sz="2000" dirty="0"/>
              <a:t>    指</a:t>
            </a:r>
            <a:r>
              <a:rPr lang="en-US" altLang="zh-CN" sz="2000" dirty="0"/>
              <a:t>3</a:t>
            </a:r>
            <a:r>
              <a:rPr lang="zh-CN" altLang="en-US" sz="2000" dirty="0"/>
              <a:t>个或</a:t>
            </a:r>
            <a:r>
              <a:rPr lang="en-US" altLang="zh-CN" sz="2000" dirty="0"/>
              <a:t>4</a:t>
            </a:r>
            <a:r>
              <a:rPr lang="zh-CN" altLang="en-US" sz="2000" dirty="0"/>
              <a:t>个细胞之间的公共区域。</a:t>
            </a:r>
            <a:br>
              <a:rPr lang="zh-CN" altLang="en-US" sz="2000" dirty="0"/>
            </a:br>
            <a:r>
              <a:rPr lang="zh-CN" altLang="en-US" sz="2000" b="1" dirty="0"/>
              <a:t>复合胞间层（</a:t>
            </a:r>
            <a:r>
              <a:rPr lang="en-US" altLang="zh-CN" sz="2000" b="1" dirty="0"/>
              <a:t>compound </a:t>
            </a:r>
            <a:r>
              <a:rPr lang="en-US" altLang="zh-CN" sz="2000" b="1" dirty="0" err="1"/>
              <a:t>middlelamella,CML</a:t>
            </a:r>
            <a:r>
              <a:rPr lang="zh-CN" altLang="en-US" sz="2000" b="1" dirty="0"/>
              <a:t>）</a:t>
            </a:r>
            <a:endParaRPr lang="en-US" altLang="zh-CN" sz="2000" b="1" dirty="0"/>
          </a:p>
          <a:p>
            <a:pPr>
              <a:lnSpc>
                <a:spcPct val="130000"/>
              </a:lnSpc>
            </a:pPr>
            <a:r>
              <a:rPr lang="zh-CN" altLang="en-US" sz="2000" dirty="0"/>
              <a:t>    指相邻两个细胞的</a:t>
            </a:r>
            <a:r>
              <a:rPr lang="en-US" altLang="zh-CN" sz="2000" dirty="0"/>
              <a:t>P</a:t>
            </a:r>
            <a:r>
              <a:rPr lang="zh-CN" altLang="en-US" sz="2000" dirty="0"/>
              <a:t>层及共有的</a:t>
            </a:r>
            <a:r>
              <a:rPr lang="en-US" altLang="zh-CN" sz="2000" dirty="0"/>
              <a:t>ML</a:t>
            </a:r>
            <a:r>
              <a:rPr lang="zh-CN" altLang="en-US" sz="2000" dirty="0"/>
              <a:t>层形成复合层 </a:t>
            </a:r>
            <a:br>
              <a:rPr lang="zh-CN" altLang="en-US" sz="2000" dirty="0"/>
            </a:br>
            <a:endParaRPr lang="zh-CN" altLang="en-US" sz="2000" dirty="0"/>
          </a:p>
        </p:txBody>
      </p:sp>
    </p:spTree>
    <p:extLst>
      <p:ext uri="{BB962C8B-B14F-4D97-AF65-F5344CB8AC3E}">
        <p14:creationId xmlns:p14="http://schemas.microsoft.com/office/powerpoint/2010/main" val="1482815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78" y="776716"/>
            <a:ext cx="8026400" cy="5244607"/>
          </a:xfrm>
          <a:prstGeom prst="rect">
            <a:avLst/>
          </a:prstGeom>
        </p:spPr>
      </p:pic>
      <p:sp>
        <p:nvSpPr>
          <p:cNvPr id="3" name="文本框 2"/>
          <p:cNvSpPr txBox="1"/>
          <p:nvPr/>
        </p:nvSpPr>
        <p:spPr>
          <a:xfrm>
            <a:off x="1031631" y="6107723"/>
            <a:ext cx="6089359" cy="400110"/>
          </a:xfrm>
          <a:prstGeom prst="rect">
            <a:avLst/>
          </a:prstGeom>
          <a:noFill/>
        </p:spPr>
        <p:txBody>
          <a:bodyPr wrap="none" rtlCol="0">
            <a:spAutoFit/>
          </a:bodyPr>
          <a:lstStyle/>
          <a:p>
            <a:r>
              <a:rPr lang="zh-CN" altLang="en-US" sz="2000" dirty="0"/>
              <a:t>瘤层（</a:t>
            </a:r>
            <a:r>
              <a:rPr lang="en-US" altLang="zh-CN" sz="2000" dirty="0"/>
              <a:t>W</a:t>
            </a:r>
            <a:r>
              <a:rPr lang="zh-CN" altLang="en-US" sz="2000" dirty="0"/>
              <a:t>层）螺旋状加厚（花旗松）</a:t>
            </a:r>
            <a:r>
              <a:rPr lang="en-US" altLang="zh-CN" sz="2000" dirty="0"/>
              <a:t>Helical thickening</a:t>
            </a:r>
            <a:endParaRPr lang="zh-CN" altLang="en-US" sz="2000" dirty="0"/>
          </a:p>
        </p:txBody>
      </p:sp>
    </p:spTree>
    <p:extLst>
      <p:ext uri="{BB962C8B-B14F-4D97-AF65-F5344CB8AC3E}">
        <p14:creationId xmlns:p14="http://schemas.microsoft.com/office/powerpoint/2010/main" val="9515260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4049" y="213645"/>
            <a:ext cx="6098425" cy="624283"/>
          </a:xfrm>
        </p:spPr>
        <p:txBody>
          <a:bodyPr/>
          <a:lstStyle/>
          <a:p>
            <a:r>
              <a:rPr lang="en-US" altLang="zh-CN" b="1" dirty="0"/>
              <a:t>4.3 </a:t>
            </a:r>
            <a:r>
              <a:rPr lang="zh-CN" altLang="en-US" b="1" dirty="0"/>
              <a:t>微细纤维</a:t>
            </a:r>
            <a:endParaRPr lang="zh-CN" altLang="en-US" dirty="0"/>
          </a:p>
        </p:txBody>
      </p:sp>
      <p:pic>
        <p:nvPicPr>
          <p:cNvPr id="4" name="内容占位符 3" descr="屏幕剪辑"/>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365625" y="1119568"/>
            <a:ext cx="4778375" cy="5646738"/>
          </a:xfrm>
        </p:spPr>
      </p:pic>
      <p:pic>
        <p:nvPicPr>
          <p:cNvPr id="6" name="图片 5" descr="屏幕剪辑">
            <a:extLst>
              <a:ext uri="{FF2B5EF4-FFF2-40B4-BE49-F238E27FC236}">
                <a16:creationId xmlns:a16="http://schemas.microsoft.com/office/drawing/2014/main" id="{AD5AD9E1-57B8-4432-90EF-710342313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9" y="1071183"/>
            <a:ext cx="3960000" cy="2696604"/>
          </a:xfrm>
          <a:prstGeom prst="rect">
            <a:avLst/>
          </a:prstGeom>
        </p:spPr>
      </p:pic>
      <p:pic>
        <p:nvPicPr>
          <p:cNvPr id="7" name="图片 6" descr="屏幕剪辑">
            <a:extLst>
              <a:ext uri="{FF2B5EF4-FFF2-40B4-BE49-F238E27FC236}">
                <a16:creationId xmlns:a16="http://schemas.microsoft.com/office/drawing/2014/main" id="{465D2A0A-A5AE-4514-85E4-A45949090D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19" y="3767787"/>
            <a:ext cx="3960000" cy="2998519"/>
          </a:xfrm>
          <a:prstGeom prst="rect">
            <a:avLst/>
          </a:prstGeom>
        </p:spPr>
      </p:pic>
    </p:spTree>
    <p:extLst>
      <p:ext uri="{BB962C8B-B14F-4D97-AF65-F5344CB8AC3E}">
        <p14:creationId xmlns:p14="http://schemas.microsoft.com/office/powerpoint/2010/main" val="4047206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rotWithShape="1">
          <a:blip r:embed="rId2">
            <a:extLst>
              <a:ext uri="{28A0092B-C50C-407E-A947-70E740481C1C}">
                <a14:useLocalDpi xmlns:a14="http://schemas.microsoft.com/office/drawing/2010/main" val="0"/>
              </a:ext>
            </a:extLst>
          </a:blip>
          <a:srcRect b="7577"/>
          <a:stretch/>
        </p:blipFill>
        <p:spPr>
          <a:xfrm>
            <a:off x="122907" y="2247345"/>
            <a:ext cx="4172186" cy="3613212"/>
          </a:xfrm>
          <a:prstGeom prst="rect">
            <a:avLst/>
          </a:prstGeom>
        </p:spPr>
      </p:pic>
      <p:sp>
        <p:nvSpPr>
          <p:cNvPr id="4" name="文本框 3">
            <a:extLst>
              <a:ext uri="{FF2B5EF4-FFF2-40B4-BE49-F238E27FC236}">
                <a16:creationId xmlns:a16="http://schemas.microsoft.com/office/drawing/2014/main" id="{CFB1ECF5-8712-4E5E-AF1B-846F6806DF84}"/>
              </a:ext>
            </a:extLst>
          </p:cNvPr>
          <p:cNvSpPr txBox="1"/>
          <p:nvPr/>
        </p:nvSpPr>
        <p:spPr>
          <a:xfrm>
            <a:off x="324034" y="499317"/>
            <a:ext cx="6236564" cy="1323439"/>
          </a:xfrm>
          <a:prstGeom prst="rect">
            <a:avLst/>
          </a:prstGeom>
          <a:noFill/>
        </p:spPr>
        <p:txBody>
          <a:bodyPr wrap="square">
            <a:spAutoFit/>
          </a:bodyPr>
          <a:lstStyle/>
          <a:p>
            <a:r>
              <a:rPr lang="zh-CN" altLang="en-US" sz="2000" b="1" dirty="0">
                <a:solidFill>
                  <a:srgbClr val="FF0000"/>
                </a:solidFill>
              </a:rPr>
              <a:t>原细纤维（</a:t>
            </a:r>
            <a:r>
              <a:rPr lang="en-US" altLang="zh-CN" sz="2000" b="1" dirty="0">
                <a:solidFill>
                  <a:srgbClr val="FF0000"/>
                </a:solidFill>
              </a:rPr>
              <a:t>Elementary fibril</a:t>
            </a:r>
            <a:r>
              <a:rPr lang="zh-CN" altLang="en-US" sz="2000" b="1" dirty="0">
                <a:solidFill>
                  <a:srgbClr val="FF0000"/>
                </a:solidFill>
              </a:rPr>
              <a:t>）</a:t>
            </a:r>
            <a:endParaRPr lang="en-US" altLang="zh-CN" sz="2000" b="1" dirty="0">
              <a:solidFill>
                <a:srgbClr val="FF0000"/>
              </a:solidFill>
            </a:endParaRPr>
          </a:p>
          <a:p>
            <a:r>
              <a:rPr lang="zh-CN" altLang="en-US" sz="2000" dirty="0"/>
              <a:t>纤维素大分子（约</a:t>
            </a:r>
            <a:r>
              <a:rPr lang="en-US" altLang="zh-CN" sz="2000" dirty="0"/>
              <a:t>40</a:t>
            </a:r>
            <a:r>
              <a:rPr lang="zh-CN" altLang="en-US" sz="2000" dirty="0"/>
              <a:t>个） 有规则地排列聚集而成；</a:t>
            </a:r>
            <a:endParaRPr lang="en-US" altLang="zh-CN" sz="2000" dirty="0"/>
          </a:p>
          <a:p>
            <a:r>
              <a:rPr lang="zh-CN" altLang="en-US" sz="2000" b="1" dirty="0">
                <a:solidFill>
                  <a:srgbClr val="FF0000"/>
                </a:solidFill>
              </a:rPr>
              <a:t>微细纤维（</a:t>
            </a:r>
            <a:r>
              <a:rPr lang="en-US" altLang="zh-CN" sz="2000" b="1" dirty="0">
                <a:solidFill>
                  <a:srgbClr val="FF0000"/>
                </a:solidFill>
              </a:rPr>
              <a:t>Microfibril</a:t>
            </a:r>
            <a:r>
              <a:rPr lang="zh-CN" altLang="en-US" sz="2000" b="1" dirty="0">
                <a:solidFill>
                  <a:srgbClr val="FF0000"/>
                </a:solidFill>
              </a:rPr>
              <a:t>）</a:t>
            </a:r>
            <a:endParaRPr lang="en-US" altLang="zh-CN" sz="2000" b="1" dirty="0">
              <a:solidFill>
                <a:srgbClr val="FF0000"/>
              </a:solidFill>
            </a:endParaRPr>
          </a:p>
          <a:p>
            <a:r>
              <a:rPr lang="zh-CN" altLang="en-US" sz="2000" dirty="0"/>
              <a:t>若干原细纤维组成，一般直径小于</a:t>
            </a:r>
            <a:r>
              <a:rPr lang="en-US" altLang="zh-CN" sz="2000" dirty="0"/>
              <a:t>35nm</a:t>
            </a:r>
            <a:r>
              <a:rPr lang="zh-CN" altLang="en-US" sz="2000" dirty="0"/>
              <a:t>。</a:t>
            </a:r>
          </a:p>
        </p:txBody>
      </p:sp>
      <p:pic>
        <p:nvPicPr>
          <p:cNvPr id="5" name="图片 4" descr="屏幕剪辑">
            <a:extLst>
              <a:ext uri="{FF2B5EF4-FFF2-40B4-BE49-F238E27FC236}">
                <a16:creationId xmlns:a16="http://schemas.microsoft.com/office/drawing/2014/main" id="{1D197939-2FDF-4C50-9C79-BCF2B8D25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10539"/>
            <a:ext cx="4431337" cy="3686825"/>
          </a:xfrm>
          <a:prstGeom prst="rect">
            <a:avLst/>
          </a:prstGeom>
        </p:spPr>
      </p:pic>
      <p:sp>
        <p:nvSpPr>
          <p:cNvPr id="7" name="文本框 6">
            <a:extLst>
              <a:ext uri="{FF2B5EF4-FFF2-40B4-BE49-F238E27FC236}">
                <a16:creationId xmlns:a16="http://schemas.microsoft.com/office/drawing/2014/main" id="{D061C3D0-E706-4FA9-BE42-C7BF4CB2F4D4}"/>
              </a:ext>
            </a:extLst>
          </p:cNvPr>
          <p:cNvSpPr txBox="1"/>
          <p:nvPr/>
        </p:nvSpPr>
        <p:spPr>
          <a:xfrm>
            <a:off x="5233387" y="1841207"/>
            <a:ext cx="3289176" cy="369332"/>
          </a:xfrm>
          <a:prstGeom prst="rect">
            <a:avLst/>
          </a:prstGeom>
          <a:noFill/>
        </p:spPr>
        <p:txBody>
          <a:bodyPr wrap="square">
            <a:spAutoFit/>
          </a:bodyPr>
          <a:lstStyle/>
          <a:p>
            <a:r>
              <a:rPr lang="en-US" altLang="zh-CN" sz="1800" b="1" dirty="0"/>
              <a:t>D. </a:t>
            </a:r>
            <a:r>
              <a:rPr lang="en-US" altLang="zh-CN" sz="1800" b="1" dirty="0" err="1"/>
              <a:t>Fengel</a:t>
            </a:r>
            <a:r>
              <a:rPr lang="zh-CN" altLang="en-US" sz="1800" b="1" dirty="0"/>
              <a:t>的微细纤维结构模型</a:t>
            </a:r>
            <a:endParaRPr lang="zh-CN" altLang="en-US" sz="1800" dirty="0"/>
          </a:p>
        </p:txBody>
      </p:sp>
      <p:sp>
        <p:nvSpPr>
          <p:cNvPr id="9" name="文本框 8">
            <a:extLst>
              <a:ext uri="{FF2B5EF4-FFF2-40B4-BE49-F238E27FC236}">
                <a16:creationId xmlns:a16="http://schemas.microsoft.com/office/drawing/2014/main" id="{AAFD6FEA-52F0-4DB1-9DE4-1EE3C51FB048}"/>
              </a:ext>
            </a:extLst>
          </p:cNvPr>
          <p:cNvSpPr txBox="1"/>
          <p:nvPr/>
        </p:nvSpPr>
        <p:spPr>
          <a:xfrm>
            <a:off x="4904913" y="5943530"/>
            <a:ext cx="4008267" cy="646331"/>
          </a:xfrm>
          <a:prstGeom prst="rect">
            <a:avLst/>
          </a:prstGeom>
          <a:noFill/>
        </p:spPr>
        <p:txBody>
          <a:bodyPr wrap="square">
            <a:spAutoFit/>
          </a:bodyPr>
          <a:lstStyle/>
          <a:p>
            <a:r>
              <a:rPr lang="zh-CN" altLang="en-US" sz="1800" b="1" dirty="0"/>
              <a:t>原细纤维直径为</a:t>
            </a:r>
            <a:r>
              <a:rPr lang="en-US" altLang="zh-CN" sz="1800" b="1" dirty="0"/>
              <a:t>3nm(Elementary fibril)</a:t>
            </a:r>
            <a:r>
              <a:rPr lang="zh-CN" altLang="en-US" b="1" dirty="0"/>
              <a:t>微细纤维直径为 </a:t>
            </a:r>
            <a:r>
              <a:rPr lang="en-US" altLang="zh-CN" b="1" dirty="0"/>
              <a:t>25nm( Microfibril)</a:t>
            </a:r>
            <a:endParaRPr lang="zh-CN" altLang="en-US" sz="1800" dirty="0"/>
          </a:p>
        </p:txBody>
      </p:sp>
    </p:spTree>
    <p:extLst>
      <p:ext uri="{BB962C8B-B14F-4D97-AF65-F5344CB8AC3E}">
        <p14:creationId xmlns:p14="http://schemas.microsoft.com/office/powerpoint/2010/main" val="829178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785065" y="2487073"/>
            <a:ext cx="4003828" cy="3320805"/>
          </a:xfrm>
        </p:spPr>
        <p:txBody>
          <a:bodyPr>
            <a:normAutofit/>
          </a:bodyPr>
          <a:lstStyle/>
          <a:p>
            <a:pPr>
              <a:lnSpc>
                <a:spcPct val="120000"/>
              </a:lnSpc>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P</a:t>
            </a:r>
            <a:r>
              <a:rPr lang="zh-CN" altLang="en-US" sz="2000" b="1" dirty="0">
                <a:latin typeface="Times New Roman" panose="02020603050405020304" pitchFamily="18" charset="0"/>
                <a:cs typeface="Times New Roman" panose="02020603050405020304" pitchFamily="18" charset="0"/>
              </a:rPr>
              <a:t>层： 微细纤维是紊乱</a:t>
            </a:r>
            <a:endParaRPr lang="en-US" altLang="zh-CN" sz="2000" b="1"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S1</a:t>
            </a:r>
            <a:r>
              <a:rPr lang="zh-CN" altLang="en-US" sz="2000" b="1" dirty="0">
                <a:latin typeface="Times New Roman" panose="02020603050405020304" pitchFamily="18" charset="0"/>
                <a:cs typeface="Times New Roman" panose="02020603050405020304" pitchFamily="18" charset="0"/>
              </a:rPr>
              <a:t>层：微细纤维左右螺旋向交叉排列，角度为</a:t>
            </a:r>
            <a:r>
              <a:rPr lang="en-US" altLang="zh-CN" sz="2000" b="1" dirty="0">
                <a:latin typeface="Times New Roman" panose="02020603050405020304" pitchFamily="18" charset="0"/>
                <a:cs typeface="Times New Roman" panose="02020603050405020304" pitchFamily="18" charset="0"/>
              </a:rPr>
              <a:t>50 °~70°</a:t>
            </a:r>
          </a:p>
          <a:p>
            <a:pPr>
              <a:lnSpc>
                <a:spcPct val="120000"/>
              </a:lnSpc>
              <a:buFont typeface="Wingdings" panose="05000000000000000000" pitchFamily="2" charset="2"/>
              <a:buChar char="Ø"/>
            </a:pPr>
            <a:r>
              <a:rPr lang="en-US" altLang="zh-CN" sz="2000" b="1" dirty="0">
                <a:solidFill>
                  <a:srgbClr val="FF0000"/>
                </a:solidFill>
                <a:latin typeface="Times New Roman" panose="02020603050405020304" pitchFamily="18" charset="0"/>
                <a:cs typeface="Times New Roman" panose="02020603050405020304" pitchFamily="18" charset="0"/>
              </a:rPr>
              <a:t>S2</a:t>
            </a:r>
            <a:r>
              <a:rPr lang="zh-CN" altLang="en-US" sz="2000" b="1" dirty="0">
                <a:solidFill>
                  <a:srgbClr val="FF0000"/>
                </a:solidFill>
                <a:latin typeface="Times New Roman" panose="02020603050405020304" pitchFamily="18" charset="0"/>
                <a:cs typeface="Times New Roman" panose="02020603050405020304" pitchFamily="18" charset="0"/>
              </a:rPr>
              <a:t>层：微细纤维单螺旋向排列，角度为</a:t>
            </a:r>
            <a:r>
              <a:rPr lang="en-US" altLang="zh-CN" sz="2000" b="1" dirty="0">
                <a:solidFill>
                  <a:srgbClr val="FF0000"/>
                </a:solidFill>
                <a:latin typeface="Times New Roman" panose="02020603050405020304" pitchFamily="18" charset="0"/>
                <a:cs typeface="Times New Roman" panose="02020603050405020304" pitchFamily="18" charset="0"/>
              </a:rPr>
              <a:t>10°~20°</a:t>
            </a:r>
          </a:p>
          <a:p>
            <a:pPr>
              <a:lnSpc>
                <a:spcPct val="120000"/>
              </a:lnSpc>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S3</a:t>
            </a:r>
            <a:r>
              <a:rPr lang="zh-CN" altLang="en-US" sz="2000" b="1" dirty="0">
                <a:latin typeface="Times New Roman" panose="02020603050405020304" pitchFamily="18" charset="0"/>
                <a:cs typeface="Times New Roman" panose="02020603050405020304" pitchFamily="18" charset="0"/>
              </a:rPr>
              <a:t>层：微细纤维单螺旋向排列，角度为</a:t>
            </a:r>
            <a:r>
              <a:rPr lang="en-US" altLang="zh-CN" sz="2000" b="1" dirty="0">
                <a:latin typeface="Times New Roman" panose="02020603050405020304" pitchFamily="18" charset="0"/>
                <a:cs typeface="Times New Roman" panose="02020603050405020304" pitchFamily="18" charset="0"/>
              </a:rPr>
              <a:t>60°~90°</a:t>
            </a:r>
            <a:r>
              <a:rPr lang="zh-CN" altLang="en-US" sz="2000" b="1" dirty="0">
                <a:latin typeface="Times New Roman" panose="02020603050405020304" pitchFamily="18" charset="0"/>
                <a:cs typeface="Times New Roman" panose="02020603050405020304" pitchFamily="18" charset="0"/>
              </a:rPr>
              <a:t>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099" y="2086251"/>
            <a:ext cx="3469706" cy="3855229"/>
          </a:xfrm>
          <a:prstGeom prst="rect">
            <a:avLst/>
          </a:prstGeom>
        </p:spPr>
      </p:pic>
      <p:sp>
        <p:nvSpPr>
          <p:cNvPr id="5" name="文本框 4">
            <a:extLst>
              <a:ext uri="{FF2B5EF4-FFF2-40B4-BE49-F238E27FC236}">
                <a16:creationId xmlns:a16="http://schemas.microsoft.com/office/drawing/2014/main" id="{AE41AED9-17F1-4E59-B60D-F4F69D0785B2}"/>
              </a:ext>
            </a:extLst>
          </p:cNvPr>
          <p:cNvSpPr txBox="1"/>
          <p:nvPr/>
        </p:nvSpPr>
        <p:spPr>
          <a:xfrm>
            <a:off x="316523" y="757159"/>
            <a:ext cx="8598024" cy="962956"/>
          </a:xfrm>
          <a:prstGeom prst="rect">
            <a:avLst/>
          </a:prstGeom>
          <a:noFill/>
        </p:spPr>
        <p:txBody>
          <a:bodyPr wrap="square">
            <a:spAutoFit/>
          </a:bodyPr>
          <a:lstStyle/>
          <a:p>
            <a:pPr>
              <a:lnSpc>
                <a:spcPct val="150000"/>
              </a:lnSpc>
            </a:pPr>
            <a:r>
              <a:rPr lang="zh-CN" altLang="en-US" sz="2000" b="1" dirty="0"/>
              <a:t>若干</a:t>
            </a:r>
            <a:r>
              <a:rPr lang="zh-CN" altLang="en-US" sz="2000" b="1" dirty="0">
                <a:solidFill>
                  <a:srgbClr val="FF0000"/>
                </a:solidFill>
              </a:rPr>
              <a:t>微细纤维</a:t>
            </a:r>
            <a:r>
              <a:rPr lang="zh-CN" altLang="en-US" sz="2000" b="1" dirty="0"/>
              <a:t>按照</a:t>
            </a:r>
            <a:r>
              <a:rPr lang="zh-CN" altLang="en-US" sz="2000" b="1" dirty="0">
                <a:solidFill>
                  <a:srgbClr val="FF0000"/>
                </a:solidFill>
              </a:rPr>
              <a:t>一定角度取向</a:t>
            </a:r>
            <a:r>
              <a:rPr lang="zh-CN" altLang="en-US" sz="2000" b="1" dirty="0"/>
              <a:t>延细胞轴向排列， 在聚糖、 木质素大分子的环绕、结合下构成纤维细胞壁重要组成部分。</a:t>
            </a:r>
          </a:p>
        </p:txBody>
      </p:sp>
      <p:pic>
        <p:nvPicPr>
          <p:cNvPr id="6" name="图片 5" descr="屏幕剪辑">
            <a:extLst>
              <a:ext uri="{FF2B5EF4-FFF2-40B4-BE49-F238E27FC236}">
                <a16:creationId xmlns:a16="http://schemas.microsoft.com/office/drawing/2014/main" id="{DBFFBD36-B5D6-4F7C-B65A-BAAFA57627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8939" y="1793290"/>
            <a:ext cx="1756126" cy="1743788"/>
          </a:xfrm>
          <a:prstGeom prst="rect">
            <a:avLst/>
          </a:prstGeom>
        </p:spPr>
      </p:pic>
    </p:spTree>
    <p:extLst>
      <p:ext uri="{BB962C8B-B14F-4D97-AF65-F5344CB8AC3E}">
        <p14:creationId xmlns:p14="http://schemas.microsoft.com/office/powerpoint/2010/main" val="2258550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61707" y="1657743"/>
            <a:ext cx="4210293" cy="4078597"/>
          </a:xfrm>
        </p:spPr>
        <p:txBody>
          <a:bodyPr>
            <a:noAutofit/>
          </a:bodyPr>
          <a:lstStyle/>
          <a:p>
            <a:pPr marL="0" indent="0">
              <a:lnSpc>
                <a:spcPct val="140000"/>
              </a:lnSpc>
              <a:spcBef>
                <a:spcPts val="0"/>
              </a:spcBef>
              <a:buNone/>
            </a:pPr>
            <a:r>
              <a:rPr lang="en-US" altLang="zh-CN" sz="2000" b="1" dirty="0"/>
              <a:t>1. </a:t>
            </a:r>
            <a:r>
              <a:rPr lang="zh-CN" altLang="en-US" sz="2000" b="1" dirty="0"/>
              <a:t>微细结构有的与木材相似， 如麦草、 稻草、 田青等， 其纤维细胞壁也可以分为</a:t>
            </a:r>
            <a:r>
              <a:rPr lang="en-US" altLang="zh-CN" sz="2000" b="1" dirty="0"/>
              <a:t>ML</a:t>
            </a:r>
            <a:r>
              <a:rPr lang="zh-CN" altLang="en-US" sz="2000" b="1" dirty="0"/>
              <a:t>、 </a:t>
            </a:r>
            <a:r>
              <a:rPr lang="en-US" altLang="zh-CN" sz="2000" b="1" dirty="0"/>
              <a:t>P</a:t>
            </a:r>
            <a:r>
              <a:rPr lang="zh-CN" altLang="en-US" sz="2000" b="1" dirty="0"/>
              <a:t>、 </a:t>
            </a:r>
            <a:r>
              <a:rPr lang="en-US" altLang="zh-CN" sz="2000" b="1" dirty="0"/>
              <a:t>S1</a:t>
            </a:r>
            <a:r>
              <a:rPr lang="zh-CN" altLang="en-US" sz="2000" b="1" dirty="0"/>
              <a:t>、 </a:t>
            </a:r>
            <a:r>
              <a:rPr lang="en-US" altLang="zh-CN" sz="2000" b="1" dirty="0"/>
              <a:t>S2</a:t>
            </a:r>
            <a:r>
              <a:rPr lang="zh-CN" altLang="en-US" sz="2000" b="1" dirty="0"/>
              <a:t>、</a:t>
            </a:r>
            <a:r>
              <a:rPr lang="en-US" altLang="zh-CN" sz="2000" b="1" dirty="0"/>
              <a:t>S3</a:t>
            </a:r>
            <a:r>
              <a:rPr lang="zh-CN" altLang="en-US" sz="2000" b="1" dirty="0"/>
              <a:t>。</a:t>
            </a:r>
            <a:endParaRPr lang="en-US" altLang="zh-CN" sz="2000" b="1" dirty="0"/>
          </a:p>
          <a:p>
            <a:pPr marL="0" indent="0">
              <a:lnSpc>
                <a:spcPct val="140000"/>
              </a:lnSpc>
              <a:spcBef>
                <a:spcPts val="0"/>
              </a:spcBef>
              <a:buNone/>
            </a:pPr>
            <a:r>
              <a:rPr lang="en-US" altLang="zh-CN" sz="2000" b="1" dirty="0"/>
              <a:t>2. </a:t>
            </a:r>
            <a:r>
              <a:rPr lang="zh-CN" altLang="en-US" sz="2000" b="1" dirty="0"/>
              <a:t>禾本科纤维的</a:t>
            </a:r>
            <a:r>
              <a:rPr lang="en-US" altLang="zh-CN" sz="2000" b="1" dirty="0">
                <a:solidFill>
                  <a:srgbClr val="0070C0"/>
                </a:solidFill>
              </a:rPr>
              <a:t>P</a:t>
            </a:r>
            <a:r>
              <a:rPr lang="zh-CN" altLang="en-US" sz="2000" b="1" dirty="0">
                <a:solidFill>
                  <a:srgbClr val="0070C0"/>
                </a:solidFill>
              </a:rPr>
              <a:t>层及</a:t>
            </a:r>
            <a:r>
              <a:rPr lang="en-US" altLang="zh-CN" sz="2000" b="1" dirty="0">
                <a:solidFill>
                  <a:srgbClr val="0070C0"/>
                </a:solidFill>
              </a:rPr>
              <a:t>S1</a:t>
            </a:r>
            <a:r>
              <a:rPr lang="zh-CN" altLang="en-US" sz="2000" b="1" dirty="0">
                <a:solidFill>
                  <a:srgbClr val="0070C0"/>
                </a:solidFill>
              </a:rPr>
              <a:t>层的厚度占细胞壁厚度的比例较大</a:t>
            </a:r>
            <a:r>
              <a:rPr lang="zh-CN" altLang="en-US" sz="2000" b="1" dirty="0"/>
              <a:t>。 </a:t>
            </a:r>
            <a:endParaRPr lang="en-US" altLang="zh-CN" sz="2000" b="1" dirty="0"/>
          </a:p>
          <a:p>
            <a:pPr marL="0" indent="0">
              <a:lnSpc>
                <a:spcPct val="140000"/>
              </a:lnSpc>
              <a:spcBef>
                <a:spcPts val="0"/>
              </a:spcBef>
              <a:buNone/>
            </a:pPr>
            <a:r>
              <a:rPr lang="en-US" altLang="zh-CN" sz="2000" b="1" dirty="0"/>
              <a:t>3. S1</a:t>
            </a:r>
            <a:r>
              <a:rPr lang="zh-CN" altLang="en-US" sz="2000" b="1" dirty="0"/>
              <a:t>与</a:t>
            </a:r>
            <a:r>
              <a:rPr lang="en-US" altLang="zh-CN" sz="2000" b="1" dirty="0"/>
              <a:t>S2</a:t>
            </a:r>
            <a:r>
              <a:rPr lang="zh-CN" altLang="en-US" sz="2000" b="1" dirty="0"/>
              <a:t>层之间连接紧密， 因此打浆时往往较木材纤维难于分丝帚化。</a:t>
            </a:r>
            <a:endParaRPr lang="en-US" altLang="zh-CN" sz="2000" b="1" dirty="0"/>
          </a:p>
          <a:p>
            <a:pPr marL="0" indent="0">
              <a:lnSpc>
                <a:spcPct val="140000"/>
              </a:lnSpc>
              <a:spcBef>
                <a:spcPts val="0"/>
              </a:spcBef>
              <a:buNone/>
            </a:pPr>
            <a:r>
              <a:rPr lang="en-US" altLang="zh-CN" sz="2000" b="1" dirty="0"/>
              <a:t>4. </a:t>
            </a:r>
            <a:r>
              <a:rPr lang="zh-CN" altLang="en-US" sz="2000" b="1" dirty="0">
                <a:solidFill>
                  <a:srgbClr val="0070C0"/>
                </a:solidFill>
              </a:rPr>
              <a:t>部分纤维的次生壁中层（</a:t>
            </a:r>
            <a:r>
              <a:rPr lang="en-US" altLang="zh-CN" sz="2000" b="1" dirty="0">
                <a:solidFill>
                  <a:srgbClr val="0070C0"/>
                </a:solidFill>
              </a:rPr>
              <a:t>S2</a:t>
            </a:r>
            <a:r>
              <a:rPr lang="zh-CN" altLang="en-US" sz="2000" b="1" dirty="0">
                <a:solidFill>
                  <a:srgbClr val="0070C0"/>
                </a:solidFill>
              </a:rPr>
              <a:t>） 是多层结构， </a:t>
            </a:r>
            <a:r>
              <a:rPr lang="en-US" altLang="zh-CN" sz="2000" b="1" dirty="0">
                <a:solidFill>
                  <a:srgbClr val="0070C0"/>
                </a:solidFill>
              </a:rPr>
              <a:t>5</a:t>
            </a:r>
            <a:r>
              <a:rPr lang="zh-CN" altLang="en-US" sz="2000" b="1" dirty="0">
                <a:solidFill>
                  <a:srgbClr val="0070C0"/>
                </a:solidFill>
              </a:rPr>
              <a:t>层、 </a:t>
            </a:r>
            <a:r>
              <a:rPr lang="en-US" altLang="zh-CN" sz="2000" b="1" dirty="0">
                <a:solidFill>
                  <a:srgbClr val="0070C0"/>
                </a:solidFill>
              </a:rPr>
              <a:t>7</a:t>
            </a:r>
            <a:r>
              <a:rPr lang="zh-CN" altLang="en-US" sz="2000" b="1" dirty="0">
                <a:solidFill>
                  <a:srgbClr val="0070C0"/>
                </a:solidFill>
              </a:rPr>
              <a:t>层或</a:t>
            </a:r>
            <a:r>
              <a:rPr lang="en-US" altLang="zh-CN" sz="2000" b="1" dirty="0">
                <a:solidFill>
                  <a:srgbClr val="0070C0"/>
                </a:solidFill>
              </a:rPr>
              <a:t>9</a:t>
            </a:r>
            <a:r>
              <a:rPr lang="zh-CN" altLang="en-US" sz="2000" b="1" dirty="0">
                <a:solidFill>
                  <a:srgbClr val="0070C0"/>
                </a:solidFill>
              </a:rPr>
              <a:t>层。</a:t>
            </a:r>
            <a:endParaRPr lang="en-US" altLang="zh-CN" sz="2000" b="1" dirty="0">
              <a:solidFill>
                <a:srgbClr val="0070C0"/>
              </a:solidFill>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377" y="1345784"/>
            <a:ext cx="4030483" cy="5039894"/>
          </a:xfrm>
          <a:prstGeom prst="rect">
            <a:avLst/>
          </a:prstGeom>
        </p:spPr>
      </p:pic>
      <p:sp>
        <p:nvSpPr>
          <p:cNvPr id="5" name="文本框 4">
            <a:extLst>
              <a:ext uri="{FF2B5EF4-FFF2-40B4-BE49-F238E27FC236}">
                <a16:creationId xmlns:a16="http://schemas.microsoft.com/office/drawing/2014/main" id="{41BAD5D3-56ED-4846-8D4E-64DF223B7423}"/>
              </a:ext>
            </a:extLst>
          </p:cNvPr>
          <p:cNvSpPr txBox="1"/>
          <p:nvPr/>
        </p:nvSpPr>
        <p:spPr>
          <a:xfrm>
            <a:off x="507535" y="890827"/>
            <a:ext cx="4572000" cy="461665"/>
          </a:xfrm>
          <a:prstGeom prst="rect">
            <a:avLst/>
          </a:prstGeom>
          <a:noFill/>
        </p:spPr>
        <p:txBody>
          <a:bodyPr wrap="square">
            <a:spAutoFit/>
          </a:bodyPr>
          <a:lstStyle/>
          <a:p>
            <a:r>
              <a:rPr lang="zh-CN" altLang="en-US" sz="2400" b="1" dirty="0"/>
              <a:t>禾本科纤维的微细结构 </a:t>
            </a:r>
          </a:p>
        </p:txBody>
      </p:sp>
    </p:spTree>
    <p:extLst>
      <p:ext uri="{BB962C8B-B14F-4D97-AF65-F5344CB8AC3E}">
        <p14:creationId xmlns:p14="http://schemas.microsoft.com/office/powerpoint/2010/main" val="2946214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D31264-E941-49F1-8536-D7CD326717C5}"/>
              </a:ext>
            </a:extLst>
          </p:cNvPr>
          <p:cNvSpPr txBox="1"/>
          <p:nvPr/>
        </p:nvSpPr>
        <p:spPr>
          <a:xfrm>
            <a:off x="545293" y="1138326"/>
            <a:ext cx="8305744" cy="2245102"/>
          </a:xfrm>
          <a:prstGeom prst="rect">
            <a:avLst/>
          </a:prstGeom>
          <a:noFill/>
        </p:spPr>
        <p:txBody>
          <a:bodyPr wrap="square">
            <a:spAutoFit/>
          </a:bodyPr>
          <a:lstStyle/>
          <a:p>
            <a:pPr marL="0" indent="0">
              <a:lnSpc>
                <a:spcPct val="150000"/>
              </a:lnSpc>
              <a:buNone/>
            </a:pPr>
            <a:r>
              <a:rPr lang="zh-CN" altLang="en-US" sz="2400" b="1" dirty="0">
                <a:solidFill>
                  <a:srgbClr val="FF0000"/>
                </a:solidFill>
              </a:rPr>
              <a:t>单根纤维强度主要决定于</a:t>
            </a:r>
            <a:r>
              <a:rPr lang="en-US" altLang="zh-CN" sz="2400" b="1" dirty="0">
                <a:solidFill>
                  <a:srgbClr val="FF0000"/>
                </a:solidFill>
              </a:rPr>
              <a:t>S2</a:t>
            </a:r>
            <a:r>
              <a:rPr lang="zh-CN" altLang="en-US" sz="2400" b="1" dirty="0">
                <a:solidFill>
                  <a:srgbClr val="FF0000"/>
                </a:solidFill>
              </a:rPr>
              <a:t>层的微细纤维与纤维轴的夹角，夹角越小，单根纤维的强度越大</a:t>
            </a:r>
            <a:r>
              <a:rPr lang="zh-CN" altLang="en-US" sz="2400" b="1" dirty="0"/>
              <a:t>。</a:t>
            </a:r>
            <a:br>
              <a:rPr lang="zh-CN" altLang="en-US" sz="2400" b="1" dirty="0"/>
            </a:br>
            <a:r>
              <a:rPr lang="zh-CN" altLang="en-US" sz="2400" b="1" dirty="0"/>
              <a:t>具有理想的微细纤维角度的亚麻，其拉伸强度</a:t>
            </a:r>
            <a:r>
              <a:rPr lang="en-US" altLang="zh-CN" sz="2400" b="1" dirty="0"/>
              <a:t>110kg/mm</a:t>
            </a:r>
            <a:r>
              <a:rPr lang="en-US" altLang="zh-CN" sz="2400" b="1" baseline="30000" dirty="0"/>
              <a:t>2</a:t>
            </a:r>
            <a:r>
              <a:rPr lang="zh-CN" altLang="en-US" sz="2400" b="1" dirty="0"/>
              <a:t>，接近钢的水平，若考虑比重的不同，亚麻约为钢的</a:t>
            </a:r>
            <a:r>
              <a:rPr lang="en-US" altLang="zh-CN" sz="2400" b="1" dirty="0"/>
              <a:t>25</a:t>
            </a:r>
            <a:r>
              <a:rPr lang="zh-CN" altLang="en-US" sz="2400" b="1" dirty="0"/>
              <a:t>倍。 </a:t>
            </a:r>
          </a:p>
        </p:txBody>
      </p:sp>
      <p:sp>
        <p:nvSpPr>
          <p:cNvPr id="5" name="内容占位符 2">
            <a:extLst>
              <a:ext uri="{FF2B5EF4-FFF2-40B4-BE49-F238E27FC236}">
                <a16:creationId xmlns:a16="http://schemas.microsoft.com/office/drawing/2014/main" id="{8BFF1FD7-3334-4C67-B386-29664232BB2A}"/>
              </a:ext>
            </a:extLst>
          </p:cNvPr>
          <p:cNvSpPr txBox="1">
            <a:spLocks/>
          </p:cNvSpPr>
          <p:nvPr/>
        </p:nvSpPr>
        <p:spPr>
          <a:xfrm>
            <a:off x="545293" y="3931112"/>
            <a:ext cx="7550230" cy="1484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t>微细纤维取向与纤维性质的关系</a:t>
            </a:r>
            <a:endParaRPr lang="en-US" altLang="zh-CN" sz="2400" dirty="0"/>
          </a:p>
          <a:p>
            <a:r>
              <a:rPr lang="zh-CN" altLang="en-US" sz="2400" b="1" dirty="0">
                <a:solidFill>
                  <a:srgbClr val="0070C0"/>
                </a:solidFill>
              </a:rPr>
              <a:t>倾角越大，纤维的抗压性能越好，抗拉性能则较差；</a:t>
            </a:r>
            <a:endParaRPr lang="en-US" altLang="zh-CN" sz="2400" b="1" dirty="0">
              <a:solidFill>
                <a:srgbClr val="0070C0"/>
              </a:solidFill>
            </a:endParaRPr>
          </a:p>
          <a:p>
            <a:r>
              <a:rPr lang="zh-CN" altLang="en-US" sz="2400" b="1" dirty="0">
                <a:solidFill>
                  <a:srgbClr val="0070C0"/>
                </a:solidFill>
              </a:rPr>
              <a:t>倾角越小，纤维抗拉强度好，抗压强度差。 </a:t>
            </a:r>
          </a:p>
        </p:txBody>
      </p:sp>
    </p:spTree>
    <p:extLst>
      <p:ext uri="{BB962C8B-B14F-4D97-AF65-F5344CB8AC3E}">
        <p14:creationId xmlns:p14="http://schemas.microsoft.com/office/powerpoint/2010/main" val="1965047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7258484-889E-452C-BF5A-B7B597C6BD5C}"/>
              </a:ext>
            </a:extLst>
          </p:cNvPr>
          <p:cNvSpPr txBox="1">
            <a:spLocks/>
          </p:cNvSpPr>
          <p:nvPr/>
        </p:nvSpPr>
        <p:spPr>
          <a:xfrm>
            <a:off x="628650" y="1331652"/>
            <a:ext cx="7886700" cy="4589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altLang="zh-CN" sz="2400" b="1" dirty="0"/>
              <a:t>Preston</a:t>
            </a:r>
            <a:r>
              <a:rPr lang="zh-CN" altLang="en-US" sz="2400" b="1" dirty="0"/>
              <a:t>等人认为：</a:t>
            </a:r>
            <a:endParaRPr lang="en-US" altLang="zh-CN" sz="2400" b="1" dirty="0"/>
          </a:p>
          <a:p>
            <a:pPr>
              <a:lnSpc>
                <a:spcPct val="120000"/>
              </a:lnSpc>
              <a:spcBef>
                <a:spcPts val="0"/>
              </a:spcBef>
            </a:pPr>
            <a:r>
              <a:rPr lang="zh-CN" altLang="en-US" sz="2400" b="1" dirty="0"/>
              <a:t>纤维越长， </a:t>
            </a:r>
            <a:r>
              <a:rPr lang="en-US" altLang="zh-CN" sz="2400" b="1" dirty="0"/>
              <a:t>S2</a:t>
            </a:r>
            <a:r>
              <a:rPr lang="zh-CN" altLang="en-US" sz="2400" b="1" dirty="0"/>
              <a:t>层微细纤维的方向越靠近轴向， 单根纤维的强度也就越大， 但伸长率越小。</a:t>
            </a:r>
            <a:endParaRPr lang="en-US" altLang="zh-CN" sz="2400" b="1" dirty="0"/>
          </a:p>
          <a:p>
            <a:pPr marL="0" indent="0">
              <a:lnSpc>
                <a:spcPct val="120000"/>
              </a:lnSpc>
              <a:spcBef>
                <a:spcPts val="0"/>
              </a:spcBef>
              <a:buFont typeface="Arial" panose="020B0604020202020204" pitchFamily="34" charset="0"/>
              <a:buNone/>
            </a:pPr>
            <a:endParaRPr lang="en-US" altLang="zh-CN" sz="2400" b="1" dirty="0"/>
          </a:p>
          <a:p>
            <a:pPr marL="0" indent="0">
              <a:lnSpc>
                <a:spcPct val="120000"/>
              </a:lnSpc>
              <a:spcBef>
                <a:spcPts val="0"/>
              </a:spcBef>
              <a:buFont typeface="Arial" panose="020B0604020202020204" pitchFamily="34" charset="0"/>
              <a:buNone/>
            </a:pPr>
            <a:r>
              <a:rPr lang="en-US" altLang="zh-CN" sz="2400" b="1" dirty="0"/>
              <a:t>Page </a:t>
            </a:r>
            <a:r>
              <a:rPr lang="zh-CN" altLang="en-US" sz="2400" b="1" dirty="0"/>
              <a:t>的研究对黑云杉及白云杉春材和秋材纤维细胞的研究结果表明：</a:t>
            </a:r>
            <a:endParaRPr lang="en-US" altLang="zh-CN" sz="2400" b="1" dirty="0"/>
          </a:p>
          <a:p>
            <a:pPr>
              <a:lnSpc>
                <a:spcPct val="120000"/>
              </a:lnSpc>
              <a:spcBef>
                <a:spcPts val="0"/>
              </a:spcBef>
            </a:pPr>
            <a:r>
              <a:rPr lang="zh-CN" altLang="en-US" sz="2400" b="1" dirty="0"/>
              <a:t>当</a:t>
            </a:r>
            <a:r>
              <a:rPr lang="en-US" altLang="zh-CN" sz="2400" b="1" dirty="0">
                <a:solidFill>
                  <a:srgbClr val="FF0000"/>
                </a:solidFill>
              </a:rPr>
              <a:t>S2</a:t>
            </a:r>
            <a:r>
              <a:rPr lang="zh-CN" altLang="en-US" sz="2400" b="1" dirty="0">
                <a:solidFill>
                  <a:srgbClr val="FF0000"/>
                </a:solidFill>
              </a:rPr>
              <a:t>层微细纤维的角度相等时，纤维具有相同的拉伸强度</a:t>
            </a:r>
            <a:r>
              <a:rPr lang="zh-CN" altLang="en-US" sz="2400" b="1" dirty="0"/>
              <a:t>，当</a:t>
            </a:r>
            <a:r>
              <a:rPr lang="en-US" altLang="zh-CN" sz="2400" b="1" dirty="0"/>
              <a:t>S2</a:t>
            </a:r>
            <a:r>
              <a:rPr lang="zh-CN" altLang="en-US" sz="2400" b="1" dirty="0"/>
              <a:t>层微细纤维的角度由</a:t>
            </a:r>
            <a:r>
              <a:rPr lang="en-US" altLang="zh-CN" sz="2400" b="1" dirty="0"/>
              <a:t>10</a:t>
            </a:r>
            <a:r>
              <a:rPr lang="zh-CN" altLang="en-US" sz="2400" b="1" dirty="0"/>
              <a:t>度增至</a:t>
            </a:r>
            <a:r>
              <a:rPr lang="en-US" altLang="zh-CN" sz="2400" b="1" dirty="0"/>
              <a:t>30</a:t>
            </a:r>
            <a:r>
              <a:rPr lang="zh-CN" altLang="en-US" sz="2400" b="1" dirty="0"/>
              <a:t>度，纤维拉伸强度由</a:t>
            </a:r>
            <a:r>
              <a:rPr lang="en-US" altLang="zh-CN" sz="2400" b="1" dirty="0"/>
              <a:t>100kg/mm</a:t>
            </a:r>
            <a:r>
              <a:rPr lang="en-US" altLang="zh-CN" sz="2400" b="1" baseline="30000" dirty="0"/>
              <a:t>2</a:t>
            </a:r>
            <a:r>
              <a:rPr lang="zh-CN" altLang="en-US" sz="2400" b="1" dirty="0"/>
              <a:t>降为</a:t>
            </a:r>
            <a:r>
              <a:rPr lang="en-US" altLang="zh-CN" sz="2400" b="1" dirty="0"/>
              <a:t>50kg/mm</a:t>
            </a:r>
            <a:r>
              <a:rPr lang="en-US" altLang="zh-CN" sz="2400" b="1" baseline="30000" dirty="0"/>
              <a:t>2</a:t>
            </a:r>
            <a:r>
              <a:rPr lang="zh-CN" altLang="en-US" sz="2400" dirty="0"/>
              <a:t>。</a:t>
            </a:r>
            <a:endParaRPr lang="en-US" altLang="zh-CN" sz="2400" dirty="0"/>
          </a:p>
        </p:txBody>
      </p:sp>
    </p:spTree>
    <p:extLst>
      <p:ext uri="{BB962C8B-B14F-4D97-AF65-F5344CB8AC3E}">
        <p14:creationId xmlns:p14="http://schemas.microsoft.com/office/powerpoint/2010/main" val="3474460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第一节 植物纤维原料的化学组成</a:t>
            </a:r>
          </a:p>
        </p:txBody>
      </p:sp>
      <p:sp>
        <p:nvSpPr>
          <p:cNvPr id="3" name="内容占位符 2"/>
          <p:cNvSpPr>
            <a:spLocks noGrp="1"/>
          </p:cNvSpPr>
          <p:nvPr>
            <p:ph idx="1"/>
          </p:nvPr>
        </p:nvSpPr>
        <p:spPr>
          <a:xfrm>
            <a:off x="540516" y="2814244"/>
            <a:ext cx="3252191" cy="2250468"/>
          </a:xfrm>
        </p:spPr>
        <p:txBody>
          <a:bodyPr>
            <a:normAutofit/>
          </a:bodyPr>
          <a:lstStyle/>
          <a:p>
            <a:pPr>
              <a:buFont typeface="Wingdings" panose="05000000000000000000" pitchFamily="2" charset="2"/>
              <a:buChar char="Ø"/>
            </a:pPr>
            <a:r>
              <a:rPr lang="zh-CN" altLang="en-US" sz="2400" dirty="0"/>
              <a:t>纤维素、半纤维素和木素。</a:t>
            </a:r>
            <a:endParaRPr lang="en-US" altLang="zh-CN" sz="2400" dirty="0"/>
          </a:p>
          <a:p>
            <a:pPr>
              <a:buFont typeface="Wingdings" panose="05000000000000000000" pitchFamily="2" charset="2"/>
              <a:buChar char="Ø"/>
            </a:pPr>
            <a:r>
              <a:rPr lang="zh-CN" altLang="en-US" sz="2400" dirty="0"/>
              <a:t>纤维素和半纤维都由碳水化合物组成，木素则为芳香族化合物。</a:t>
            </a:r>
          </a:p>
        </p:txBody>
      </p:sp>
      <p:sp>
        <p:nvSpPr>
          <p:cNvPr id="4" name="矩形 3"/>
          <p:cNvSpPr/>
          <p:nvPr/>
        </p:nvSpPr>
        <p:spPr>
          <a:xfrm>
            <a:off x="582683" y="1576612"/>
            <a:ext cx="3167855" cy="584775"/>
          </a:xfrm>
          <a:prstGeom prst="rect">
            <a:avLst/>
          </a:prstGeom>
        </p:spPr>
        <p:txBody>
          <a:bodyPr wrap="none">
            <a:spAutoFit/>
          </a:bodyPr>
          <a:lstStyle/>
          <a:p>
            <a:r>
              <a:rPr lang="en-US" altLang="zh-CN" sz="3200" dirty="0"/>
              <a:t>1.1</a:t>
            </a:r>
            <a:r>
              <a:rPr lang="zh-CN" altLang="en-US" sz="3200" dirty="0"/>
              <a:t>主要化学成分</a:t>
            </a:r>
            <a:endParaRPr lang="en-US" altLang="zh-CN" sz="3200" dirty="0"/>
          </a:p>
        </p:txBody>
      </p:sp>
      <p:pic>
        <p:nvPicPr>
          <p:cNvPr id="5" name="图片 4" descr="屏幕剪辑">
            <a:extLst>
              <a:ext uri="{FF2B5EF4-FFF2-40B4-BE49-F238E27FC236}">
                <a16:creationId xmlns:a16="http://schemas.microsoft.com/office/drawing/2014/main" id="{70D36C1B-3CAF-45F6-8C86-CF4FCEC09EE0}"/>
              </a:ext>
            </a:extLst>
          </p:cNvPr>
          <p:cNvPicPr>
            <a:picLocks noChangeAspect="1"/>
          </p:cNvPicPr>
          <p:nvPr/>
        </p:nvPicPr>
        <p:blipFill rotWithShape="1">
          <a:blip r:embed="rId2">
            <a:extLst>
              <a:ext uri="{28A0092B-C50C-407E-A947-70E740481C1C}">
                <a14:useLocalDpi xmlns:a14="http://schemas.microsoft.com/office/drawing/2010/main" val="0"/>
              </a:ext>
            </a:extLst>
          </a:blip>
          <a:srcRect l="3212" r="3618" b="13398"/>
          <a:stretch/>
        </p:blipFill>
        <p:spPr>
          <a:xfrm>
            <a:off x="3896742" y="2294153"/>
            <a:ext cx="4927108" cy="3582864"/>
          </a:xfrm>
          <a:prstGeom prst="rect">
            <a:avLst/>
          </a:prstGeom>
        </p:spPr>
      </p:pic>
    </p:spTree>
    <p:extLst>
      <p:ext uri="{BB962C8B-B14F-4D97-AF65-F5344CB8AC3E}">
        <p14:creationId xmlns:p14="http://schemas.microsoft.com/office/powerpoint/2010/main" val="5601181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9328" y="338650"/>
            <a:ext cx="6340509" cy="461665"/>
          </a:xfrm>
          <a:prstGeom prst="rect">
            <a:avLst/>
          </a:prstGeom>
          <a:noFill/>
        </p:spPr>
        <p:txBody>
          <a:bodyPr wrap="square" rtlCol="0">
            <a:spAutoFit/>
          </a:bodyPr>
          <a:lstStyle/>
          <a:p>
            <a:r>
              <a:rPr lang="en-US" altLang="zh-CN" sz="2400" b="1" dirty="0"/>
              <a:t>4.4 </a:t>
            </a:r>
            <a:r>
              <a:rPr lang="zh-CN" altLang="en-US" sz="2400" b="1" dirty="0"/>
              <a:t>微细纤维与木质素、半纤维素的空间关系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639" y="1180385"/>
            <a:ext cx="7335175" cy="4051005"/>
          </a:xfrm>
          <a:prstGeom prst="rect">
            <a:avLst/>
          </a:prstGeom>
        </p:spPr>
      </p:pic>
      <p:sp>
        <p:nvSpPr>
          <p:cNvPr id="5" name="文本框 4">
            <a:extLst>
              <a:ext uri="{FF2B5EF4-FFF2-40B4-BE49-F238E27FC236}">
                <a16:creationId xmlns:a16="http://schemas.microsoft.com/office/drawing/2014/main" id="{9A88A0B5-F77C-49B3-83BB-CB32F86BD71D}"/>
              </a:ext>
            </a:extLst>
          </p:cNvPr>
          <p:cNvSpPr txBox="1"/>
          <p:nvPr/>
        </p:nvSpPr>
        <p:spPr>
          <a:xfrm>
            <a:off x="858192" y="5529866"/>
            <a:ext cx="7596068" cy="1200329"/>
          </a:xfrm>
          <a:prstGeom prst="rect">
            <a:avLst/>
          </a:prstGeom>
          <a:noFill/>
        </p:spPr>
        <p:txBody>
          <a:bodyPr wrap="square">
            <a:spAutoFit/>
          </a:bodyPr>
          <a:lstStyle/>
          <a:p>
            <a:r>
              <a:rPr lang="zh-CN" altLang="en-US" sz="2400" b="1" dirty="0"/>
              <a:t>微细纤维是</a:t>
            </a:r>
            <a:r>
              <a:rPr lang="zh-CN" altLang="en-US" sz="2400" b="1" dirty="0">
                <a:solidFill>
                  <a:srgbClr val="FF0000"/>
                </a:solidFill>
              </a:rPr>
              <a:t>细胞壁骨架物质</a:t>
            </a:r>
            <a:r>
              <a:rPr lang="zh-CN" altLang="en-US" sz="2400" b="1" dirty="0"/>
              <a:t>， 而半纤维素、 木素则是微细纤维间的</a:t>
            </a:r>
            <a:r>
              <a:rPr lang="zh-CN" altLang="en-US" sz="2400" b="1" dirty="0">
                <a:solidFill>
                  <a:srgbClr val="FF0000"/>
                </a:solidFill>
              </a:rPr>
              <a:t>“填充物质”</a:t>
            </a:r>
            <a:r>
              <a:rPr lang="zh-CN" altLang="en-US" sz="2400" b="1" dirty="0"/>
              <a:t> 。 这三种组分在细胞壁中构成了</a:t>
            </a:r>
            <a:r>
              <a:rPr lang="zh-CN" altLang="en-US" sz="2400" b="1" dirty="0">
                <a:solidFill>
                  <a:srgbClr val="FF0000"/>
                </a:solidFill>
              </a:rPr>
              <a:t>绕细胞腔排列</a:t>
            </a:r>
            <a:r>
              <a:rPr lang="zh-CN" altLang="en-US" sz="2400" b="1" dirty="0"/>
              <a:t>的</a:t>
            </a:r>
            <a:r>
              <a:rPr lang="zh-CN" altLang="en-US" sz="2400" b="1" dirty="0">
                <a:solidFill>
                  <a:srgbClr val="FF0000"/>
                </a:solidFill>
              </a:rPr>
              <a:t>相互间断的同心层</a:t>
            </a:r>
            <a:r>
              <a:rPr lang="zh-CN" altLang="en-US" sz="2400" b="1" dirty="0"/>
              <a:t>。</a:t>
            </a:r>
            <a:r>
              <a:rPr lang="zh-CN" altLang="en-US" sz="2400" dirty="0"/>
              <a:t> </a:t>
            </a:r>
          </a:p>
        </p:txBody>
      </p:sp>
    </p:spTree>
    <p:extLst>
      <p:ext uri="{BB962C8B-B14F-4D97-AF65-F5344CB8AC3E}">
        <p14:creationId xmlns:p14="http://schemas.microsoft.com/office/powerpoint/2010/main" val="751973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4334" y="246317"/>
            <a:ext cx="6340509" cy="523220"/>
          </a:xfrm>
          <a:prstGeom prst="rect">
            <a:avLst/>
          </a:prstGeom>
          <a:noFill/>
        </p:spPr>
        <p:txBody>
          <a:bodyPr wrap="square" rtlCol="0">
            <a:spAutoFit/>
          </a:bodyPr>
          <a:lstStyle/>
          <a:p>
            <a:r>
              <a:rPr lang="en-US" altLang="zh-CN" sz="2800" b="1" dirty="0"/>
              <a:t>5 </a:t>
            </a:r>
            <a:r>
              <a:rPr lang="zh-CN" altLang="en-US" sz="2800" b="1" dirty="0"/>
              <a:t>当前木材改性技术</a:t>
            </a:r>
          </a:p>
        </p:txBody>
      </p:sp>
      <p:sp>
        <p:nvSpPr>
          <p:cNvPr id="7" name="矩形 6">
            <a:extLst>
              <a:ext uri="{FF2B5EF4-FFF2-40B4-BE49-F238E27FC236}">
                <a16:creationId xmlns:a16="http://schemas.microsoft.com/office/drawing/2014/main" id="{F894A1DE-631A-462C-BFDF-4698993D7A14}"/>
              </a:ext>
            </a:extLst>
          </p:cNvPr>
          <p:cNvSpPr/>
          <p:nvPr/>
        </p:nvSpPr>
        <p:spPr>
          <a:xfrm>
            <a:off x="955167" y="2093877"/>
            <a:ext cx="7233665" cy="461665"/>
          </a:xfrm>
          <a:prstGeom prst="rect">
            <a:avLst/>
          </a:prstGeom>
          <a:noFill/>
        </p:spPr>
        <p:txBody>
          <a:bodyPr wrap="square">
            <a:spAutoFit/>
          </a:bodyPr>
          <a:lstStyle/>
          <a:p>
            <a:r>
              <a:rPr lang="zh-CN" altLang="en-US" sz="2400" dirty="0"/>
              <a:t>轻质高强、易加工、来源丰富、可降解</a:t>
            </a:r>
            <a:r>
              <a:rPr lang="en-US" altLang="zh-CN" sz="2400" dirty="0"/>
              <a:t>…</a:t>
            </a:r>
          </a:p>
        </p:txBody>
      </p:sp>
      <p:sp>
        <p:nvSpPr>
          <p:cNvPr id="8" name="矩形 7">
            <a:extLst>
              <a:ext uri="{FF2B5EF4-FFF2-40B4-BE49-F238E27FC236}">
                <a16:creationId xmlns:a16="http://schemas.microsoft.com/office/drawing/2014/main" id="{655EE55A-2BD8-4248-A52F-1575E25BB5C0}"/>
              </a:ext>
            </a:extLst>
          </p:cNvPr>
          <p:cNvSpPr/>
          <p:nvPr/>
        </p:nvSpPr>
        <p:spPr>
          <a:xfrm>
            <a:off x="955167" y="1419392"/>
            <a:ext cx="1803532" cy="461665"/>
          </a:xfrm>
          <a:prstGeom prst="rect">
            <a:avLst/>
          </a:prstGeom>
          <a:noFill/>
        </p:spPr>
        <p:txBody>
          <a:bodyPr wrap="square">
            <a:spAutoFit/>
          </a:bodyPr>
          <a:lstStyle/>
          <a:p>
            <a:r>
              <a:rPr lang="zh-CN" altLang="en-US" sz="2400" b="1" dirty="0"/>
              <a:t>木材优势</a:t>
            </a:r>
            <a:endParaRPr lang="en-US" altLang="zh-CN" sz="2400" b="1" dirty="0"/>
          </a:p>
        </p:txBody>
      </p:sp>
      <p:sp>
        <p:nvSpPr>
          <p:cNvPr id="9" name="矩形 8">
            <a:extLst>
              <a:ext uri="{FF2B5EF4-FFF2-40B4-BE49-F238E27FC236}">
                <a16:creationId xmlns:a16="http://schemas.microsoft.com/office/drawing/2014/main" id="{C2C069FD-6DBE-474F-B4F7-B016AB8E3A20}"/>
              </a:ext>
            </a:extLst>
          </p:cNvPr>
          <p:cNvSpPr/>
          <p:nvPr/>
        </p:nvSpPr>
        <p:spPr>
          <a:xfrm>
            <a:off x="955167" y="2768362"/>
            <a:ext cx="1803532" cy="461665"/>
          </a:xfrm>
          <a:prstGeom prst="rect">
            <a:avLst/>
          </a:prstGeom>
          <a:noFill/>
        </p:spPr>
        <p:txBody>
          <a:bodyPr wrap="square">
            <a:spAutoFit/>
          </a:bodyPr>
          <a:lstStyle/>
          <a:p>
            <a:r>
              <a:rPr lang="zh-CN" altLang="en-US" sz="2400" b="1" dirty="0"/>
              <a:t>木材不足</a:t>
            </a:r>
          </a:p>
        </p:txBody>
      </p:sp>
      <p:sp>
        <p:nvSpPr>
          <p:cNvPr id="10" name="矩形 9">
            <a:extLst>
              <a:ext uri="{FF2B5EF4-FFF2-40B4-BE49-F238E27FC236}">
                <a16:creationId xmlns:a16="http://schemas.microsoft.com/office/drawing/2014/main" id="{F23C7A15-D97A-4333-8C0F-D9F1F51456FC}"/>
              </a:ext>
            </a:extLst>
          </p:cNvPr>
          <p:cNvSpPr/>
          <p:nvPr/>
        </p:nvSpPr>
        <p:spPr>
          <a:xfrm>
            <a:off x="955167" y="3442847"/>
            <a:ext cx="7233665" cy="461665"/>
          </a:xfrm>
          <a:prstGeom prst="rect">
            <a:avLst/>
          </a:prstGeom>
          <a:noFill/>
        </p:spPr>
        <p:txBody>
          <a:bodyPr wrap="square">
            <a:spAutoFit/>
          </a:bodyPr>
          <a:lstStyle/>
          <a:p>
            <a:r>
              <a:rPr lang="zh-CN" altLang="en-US" sz="2400" dirty="0"/>
              <a:t>水、火、微生物；光降解、硬度小</a:t>
            </a:r>
            <a:r>
              <a:rPr lang="en-US" altLang="zh-CN" sz="2400" dirty="0"/>
              <a:t>…</a:t>
            </a:r>
          </a:p>
        </p:txBody>
      </p:sp>
      <p:sp>
        <p:nvSpPr>
          <p:cNvPr id="4" name="文本框 3">
            <a:extLst>
              <a:ext uri="{FF2B5EF4-FFF2-40B4-BE49-F238E27FC236}">
                <a16:creationId xmlns:a16="http://schemas.microsoft.com/office/drawing/2014/main" id="{46B540D4-8C7D-4F81-B4D9-47748091588B}"/>
              </a:ext>
            </a:extLst>
          </p:cNvPr>
          <p:cNvSpPr txBox="1"/>
          <p:nvPr/>
        </p:nvSpPr>
        <p:spPr>
          <a:xfrm>
            <a:off x="955167" y="4603558"/>
            <a:ext cx="7233665" cy="1200329"/>
          </a:xfrm>
          <a:prstGeom prst="rect">
            <a:avLst/>
          </a:prstGeom>
          <a:noFill/>
        </p:spPr>
        <p:txBody>
          <a:bodyPr wrap="square" rtlCol="0">
            <a:spAutoFit/>
          </a:bodyPr>
          <a:lstStyle/>
          <a:p>
            <a:r>
              <a:rPr lang="zh-CN" altLang="en-US" sz="2400" dirty="0">
                <a:solidFill>
                  <a:srgbClr val="0070C0"/>
                </a:solidFill>
              </a:rPr>
              <a:t>热处理、密实化</a:t>
            </a:r>
            <a:endParaRPr lang="en-US" altLang="zh-CN" sz="2400" dirty="0">
              <a:solidFill>
                <a:srgbClr val="0070C0"/>
              </a:solidFill>
            </a:endParaRPr>
          </a:p>
          <a:p>
            <a:r>
              <a:rPr lang="zh-CN" altLang="en-US" sz="2400" dirty="0">
                <a:solidFill>
                  <a:srgbClr val="0070C0"/>
                </a:solidFill>
              </a:rPr>
              <a:t>乙酰化、糠醇化</a:t>
            </a:r>
            <a:endParaRPr lang="en-US" altLang="zh-CN" sz="2400" dirty="0">
              <a:solidFill>
                <a:srgbClr val="0070C0"/>
              </a:solidFill>
            </a:endParaRPr>
          </a:p>
          <a:p>
            <a:r>
              <a:rPr lang="en-US" altLang="zh-CN" sz="2400" dirty="0">
                <a:solidFill>
                  <a:srgbClr val="FF0000"/>
                </a:solidFill>
              </a:rPr>
              <a:t>2D</a:t>
            </a:r>
            <a:r>
              <a:rPr lang="zh-CN" altLang="en-US" sz="2400" dirty="0">
                <a:solidFill>
                  <a:srgbClr val="FF0000"/>
                </a:solidFill>
              </a:rPr>
              <a:t>树脂、热固性树脂、硅烷化、单体自由基聚合类等</a:t>
            </a:r>
            <a:endParaRPr lang="en-US" altLang="zh-CN" sz="2400" dirty="0">
              <a:solidFill>
                <a:srgbClr val="FF0000"/>
              </a:solidFill>
            </a:endParaRPr>
          </a:p>
        </p:txBody>
      </p:sp>
    </p:spTree>
    <p:extLst>
      <p:ext uri="{BB962C8B-B14F-4D97-AF65-F5344CB8AC3E}">
        <p14:creationId xmlns:p14="http://schemas.microsoft.com/office/powerpoint/2010/main" val="86718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a:extLst>
              <a:ext uri="{FF2B5EF4-FFF2-40B4-BE49-F238E27FC236}">
                <a16:creationId xmlns:a16="http://schemas.microsoft.com/office/drawing/2014/main" id="{853263EA-038C-4DC8-8CA8-91D6AB939B2A}"/>
              </a:ext>
            </a:extLst>
          </p:cNvPr>
          <p:cNvPicPr>
            <a:picLocks noChangeAspect="1"/>
          </p:cNvPicPr>
          <p:nvPr/>
        </p:nvPicPr>
        <p:blipFill rotWithShape="1">
          <a:blip r:embed="rId2">
            <a:extLst>
              <a:ext uri="{28A0092B-C50C-407E-A947-70E740481C1C}">
                <a14:useLocalDpi xmlns:a14="http://schemas.microsoft.com/office/drawing/2010/main" val="0"/>
              </a:ext>
            </a:extLst>
          </a:blip>
          <a:srcRect b="8889"/>
          <a:stretch/>
        </p:blipFill>
        <p:spPr>
          <a:xfrm>
            <a:off x="1414773" y="1288960"/>
            <a:ext cx="6314454" cy="4726357"/>
          </a:xfrm>
          <a:prstGeom prst="rect">
            <a:avLst/>
          </a:prstGeom>
        </p:spPr>
      </p:pic>
      <p:sp>
        <p:nvSpPr>
          <p:cNvPr id="3" name="文本框 2">
            <a:extLst>
              <a:ext uri="{FF2B5EF4-FFF2-40B4-BE49-F238E27FC236}">
                <a16:creationId xmlns:a16="http://schemas.microsoft.com/office/drawing/2014/main" id="{B469EA67-73AE-4666-841D-EBE485E88BED}"/>
              </a:ext>
            </a:extLst>
          </p:cNvPr>
          <p:cNvSpPr txBox="1"/>
          <p:nvPr/>
        </p:nvSpPr>
        <p:spPr>
          <a:xfrm>
            <a:off x="694015" y="611850"/>
            <a:ext cx="3877985" cy="461665"/>
          </a:xfrm>
          <a:prstGeom prst="rect">
            <a:avLst/>
          </a:prstGeom>
          <a:noFill/>
        </p:spPr>
        <p:txBody>
          <a:bodyPr wrap="none" rtlCol="0">
            <a:spAutoFit/>
          </a:bodyPr>
          <a:lstStyle/>
          <a:p>
            <a:r>
              <a:rPr lang="zh-CN" altLang="en-US" sz="2400" dirty="0"/>
              <a:t>木材表层密实化及固定技术</a:t>
            </a:r>
          </a:p>
        </p:txBody>
      </p:sp>
    </p:spTree>
    <p:extLst>
      <p:ext uri="{BB962C8B-B14F-4D97-AF65-F5344CB8AC3E}">
        <p14:creationId xmlns:p14="http://schemas.microsoft.com/office/powerpoint/2010/main" val="768493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9DB7135-5061-4052-8D66-ADC586E9D406}"/>
              </a:ext>
            </a:extLst>
          </p:cNvPr>
          <p:cNvSpPr txBox="1"/>
          <p:nvPr/>
        </p:nvSpPr>
        <p:spPr>
          <a:xfrm>
            <a:off x="971600" y="3805994"/>
            <a:ext cx="7435553" cy="1886286"/>
          </a:xfrm>
          <a:prstGeom prst="rect">
            <a:avLst/>
          </a:prstGeom>
          <a:noFill/>
        </p:spPr>
        <p:txBody>
          <a:bodyPr wrap="square" rtlCol="0">
            <a:spAutoFit/>
          </a:bodyPr>
          <a:lstStyle/>
          <a:p>
            <a:pPr>
              <a:lnSpc>
                <a:spcPct val="150000"/>
              </a:lnSpc>
            </a:pPr>
            <a:r>
              <a:rPr lang="zh-CN" altLang="en-US" sz="2000" dirty="0"/>
              <a:t>乙酰化木材优点在于其具有良好的尺寸稳定性、耐腐性和耐久性</a:t>
            </a:r>
            <a:endParaRPr lang="en-US" altLang="zh-CN" sz="2000" dirty="0"/>
          </a:p>
          <a:p>
            <a:pPr>
              <a:lnSpc>
                <a:spcPct val="150000"/>
              </a:lnSpc>
            </a:pPr>
            <a:r>
              <a:rPr lang="zh-CN" altLang="en-US" sz="2000" dirty="0"/>
              <a:t>原因在于：</a:t>
            </a:r>
            <a:endParaRPr lang="en-US" altLang="zh-CN" sz="2000" dirty="0"/>
          </a:p>
          <a:p>
            <a:pPr>
              <a:lnSpc>
                <a:spcPct val="150000"/>
              </a:lnSpc>
            </a:pPr>
            <a:r>
              <a:rPr lang="en-US" altLang="zh-CN" sz="2000" dirty="0"/>
              <a:t>1.</a:t>
            </a:r>
            <a:r>
              <a:rPr lang="zh-CN" altLang="en-US" sz="2000" dirty="0"/>
              <a:t>羟基减少，降低了 平衡含水率；</a:t>
            </a:r>
            <a:endParaRPr lang="en-US" altLang="zh-CN" sz="2000" dirty="0"/>
          </a:p>
          <a:p>
            <a:pPr>
              <a:lnSpc>
                <a:spcPct val="150000"/>
              </a:lnSpc>
            </a:pPr>
            <a:r>
              <a:rPr lang="en-US" altLang="zh-CN" sz="2000" dirty="0"/>
              <a:t>2.</a:t>
            </a:r>
            <a:r>
              <a:rPr lang="zh-CN" altLang="en-US" sz="2000" dirty="0"/>
              <a:t>细胞壁充胀作用（增重率越大，效果越好）</a:t>
            </a:r>
          </a:p>
        </p:txBody>
      </p:sp>
      <p:sp>
        <p:nvSpPr>
          <p:cNvPr id="4" name="文本框 3">
            <a:extLst>
              <a:ext uri="{FF2B5EF4-FFF2-40B4-BE49-F238E27FC236}">
                <a16:creationId xmlns:a16="http://schemas.microsoft.com/office/drawing/2014/main" id="{A3123EE6-DCA7-4BBB-8384-46707F9B4998}"/>
              </a:ext>
            </a:extLst>
          </p:cNvPr>
          <p:cNvSpPr txBox="1"/>
          <p:nvPr/>
        </p:nvSpPr>
        <p:spPr>
          <a:xfrm>
            <a:off x="971600" y="797552"/>
            <a:ext cx="2339102" cy="461665"/>
          </a:xfrm>
          <a:prstGeom prst="rect">
            <a:avLst/>
          </a:prstGeom>
          <a:noFill/>
        </p:spPr>
        <p:txBody>
          <a:bodyPr wrap="none" rtlCol="0">
            <a:spAutoFit/>
          </a:bodyPr>
          <a:lstStyle/>
          <a:p>
            <a:r>
              <a:rPr lang="zh-CN" altLang="en-US" sz="2400" dirty="0"/>
              <a:t>木材乙酰化技术</a:t>
            </a:r>
          </a:p>
        </p:txBody>
      </p:sp>
      <p:pic>
        <p:nvPicPr>
          <p:cNvPr id="5" name="图片 4">
            <a:extLst>
              <a:ext uri="{FF2B5EF4-FFF2-40B4-BE49-F238E27FC236}">
                <a16:creationId xmlns:a16="http://schemas.microsoft.com/office/drawing/2014/main" id="{56948133-F62C-42E6-9E4A-9B329665E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660" y="1984078"/>
            <a:ext cx="5950680" cy="1256490"/>
          </a:xfrm>
          <a:prstGeom prst="rect">
            <a:avLst/>
          </a:prstGeom>
        </p:spPr>
      </p:pic>
    </p:spTree>
    <p:extLst>
      <p:ext uri="{BB962C8B-B14F-4D97-AF65-F5344CB8AC3E}">
        <p14:creationId xmlns:p14="http://schemas.microsoft.com/office/powerpoint/2010/main" val="209910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黑色的吉他&#10;&#10;中度可信度描述已自动生成">
            <a:extLst>
              <a:ext uri="{FF2B5EF4-FFF2-40B4-BE49-F238E27FC236}">
                <a16:creationId xmlns:a16="http://schemas.microsoft.com/office/drawing/2014/main" id="{9DA050F5-04AA-46F2-9341-26E8A3296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41" y="3272055"/>
            <a:ext cx="3276331" cy="2031325"/>
          </a:xfrm>
          <a:prstGeom prst="rect">
            <a:avLst/>
          </a:prstGeom>
        </p:spPr>
      </p:pic>
      <p:pic>
        <p:nvPicPr>
          <p:cNvPr id="2" name="图片 1">
            <a:extLst>
              <a:ext uri="{FF2B5EF4-FFF2-40B4-BE49-F238E27FC236}">
                <a16:creationId xmlns:a16="http://schemas.microsoft.com/office/drawing/2014/main" id="{C4AE9FF4-C7BB-49AC-8672-0813838446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247" r="29378"/>
          <a:stretch/>
        </p:blipFill>
        <p:spPr>
          <a:xfrm>
            <a:off x="4728010" y="1739361"/>
            <a:ext cx="3907309" cy="2792377"/>
          </a:xfrm>
          <a:prstGeom prst="rect">
            <a:avLst/>
          </a:prstGeom>
        </p:spPr>
      </p:pic>
      <p:sp>
        <p:nvSpPr>
          <p:cNvPr id="4" name="文本框 3">
            <a:extLst>
              <a:ext uri="{FF2B5EF4-FFF2-40B4-BE49-F238E27FC236}">
                <a16:creationId xmlns:a16="http://schemas.microsoft.com/office/drawing/2014/main" id="{155E9172-834F-4BB5-8EF2-815D670AA0EA}"/>
              </a:ext>
            </a:extLst>
          </p:cNvPr>
          <p:cNvSpPr txBox="1"/>
          <p:nvPr/>
        </p:nvSpPr>
        <p:spPr>
          <a:xfrm>
            <a:off x="4673151" y="4545185"/>
            <a:ext cx="4264763" cy="2031325"/>
          </a:xfrm>
          <a:prstGeom prst="rect">
            <a:avLst/>
          </a:prstGeom>
          <a:noFill/>
        </p:spPr>
        <p:txBody>
          <a:bodyPr wrap="square">
            <a:spAutoFit/>
          </a:bodyPr>
          <a:lstStyle/>
          <a:p>
            <a:r>
              <a:rPr lang="zh-CN" altLang="en-US" sz="1800" dirty="0"/>
              <a:t>在建筑领域，乙酰化木材可用于建筑外墙板、民用建筑构件及重载木结构桥梁等。典型的案例是荷兰</a:t>
            </a:r>
            <a:r>
              <a:rPr lang="en-US" altLang="zh-CN" sz="1800" dirty="0" err="1"/>
              <a:t>Sneek</a:t>
            </a:r>
            <a:r>
              <a:rPr lang="zh-CN" altLang="en-US" sz="1800" dirty="0"/>
              <a:t>城横跨高速公路</a:t>
            </a:r>
            <a:r>
              <a:rPr lang="en-US" altLang="zh-CN" sz="1800" dirty="0"/>
              <a:t>A7de </a:t>
            </a:r>
            <a:r>
              <a:rPr lang="en-US" altLang="zh-CN" sz="1800" dirty="0" err="1"/>
              <a:t>Krusrak</a:t>
            </a:r>
            <a:r>
              <a:rPr lang="zh-CN" altLang="en-US" sz="1800" dirty="0"/>
              <a:t>公路桥。该桥所用材料主要是</a:t>
            </a:r>
            <a:r>
              <a:rPr lang="en-US" altLang="zh-CN" sz="1800" dirty="0" err="1"/>
              <a:t>AccoyaRwood</a:t>
            </a:r>
            <a:r>
              <a:rPr lang="en-US" altLang="zh-CN" sz="1800" dirty="0"/>
              <a:t>(</a:t>
            </a:r>
            <a:r>
              <a:rPr lang="zh-CN" altLang="en-US" sz="1800" dirty="0"/>
              <a:t>乙酰化辐射松木材的商品名</a:t>
            </a:r>
            <a:r>
              <a:rPr lang="en-US" altLang="zh-CN" sz="1800" dirty="0"/>
              <a:t>),</a:t>
            </a:r>
            <a:r>
              <a:rPr lang="zh-CN" altLang="en-US" sz="1800" dirty="0"/>
              <a:t>高</a:t>
            </a:r>
            <a:r>
              <a:rPr lang="en-US" altLang="zh-CN" sz="1800" dirty="0"/>
              <a:t>20m</a:t>
            </a:r>
            <a:r>
              <a:rPr lang="zh-CN" altLang="en-US" sz="1800" dirty="0"/>
              <a:t>，长</a:t>
            </a:r>
            <a:r>
              <a:rPr lang="en-US" altLang="zh-CN" sz="1800" dirty="0"/>
              <a:t>31.7m,</a:t>
            </a:r>
            <a:r>
              <a:rPr lang="zh-CN" altLang="en-US" sz="1800" dirty="0"/>
              <a:t>宽</a:t>
            </a:r>
            <a:r>
              <a:rPr lang="en-US" altLang="zh-CN" sz="1800" dirty="0"/>
              <a:t>12m</a:t>
            </a:r>
            <a:r>
              <a:rPr lang="zh-CN" altLang="en-US" sz="1800" dirty="0"/>
              <a:t>，设计使用寿命至少</a:t>
            </a:r>
            <a:r>
              <a:rPr lang="en-US" altLang="zh-CN" sz="1800" dirty="0"/>
              <a:t>80</a:t>
            </a:r>
            <a:r>
              <a:rPr lang="zh-CN" altLang="en-US" sz="1800" dirty="0"/>
              <a:t>年。</a:t>
            </a:r>
            <a:endParaRPr lang="en-US" altLang="zh-CN" sz="1800" dirty="0"/>
          </a:p>
        </p:txBody>
      </p:sp>
      <p:sp>
        <p:nvSpPr>
          <p:cNvPr id="6" name="文本框 5">
            <a:extLst>
              <a:ext uri="{FF2B5EF4-FFF2-40B4-BE49-F238E27FC236}">
                <a16:creationId xmlns:a16="http://schemas.microsoft.com/office/drawing/2014/main" id="{D3F9D2C9-A925-435D-AD1A-0849B9E98292}"/>
              </a:ext>
            </a:extLst>
          </p:cNvPr>
          <p:cNvSpPr txBox="1"/>
          <p:nvPr/>
        </p:nvSpPr>
        <p:spPr>
          <a:xfrm>
            <a:off x="4728010" y="845359"/>
            <a:ext cx="3962168" cy="646331"/>
          </a:xfrm>
          <a:prstGeom prst="rect">
            <a:avLst/>
          </a:prstGeom>
          <a:noFill/>
        </p:spPr>
        <p:txBody>
          <a:bodyPr wrap="square">
            <a:spAutoFit/>
          </a:bodyPr>
          <a:lstStyle/>
          <a:p>
            <a:r>
              <a:rPr lang="zh-CN" altLang="en-US" sz="1800" dirty="0"/>
              <a:t>户外木质产品如室外平外甲板、室外用家具、室外门窗等。</a:t>
            </a:r>
            <a:endParaRPr lang="zh-CN" altLang="en-US" dirty="0"/>
          </a:p>
        </p:txBody>
      </p:sp>
      <p:pic>
        <p:nvPicPr>
          <p:cNvPr id="7" name="图片 6">
            <a:extLst>
              <a:ext uri="{FF2B5EF4-FFF2-40B4-BE49-F238E27FC236}">
                <a16:creationId xmlns:a16="http://schemas.microsoft.com/office/drawing/2014/main" id="{178A7F90-E5AD-4FE2-8059-3FCC431AD9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438" y="845359"/>
            <a:ext cx="3619138" cy="2412759"/>
          </a:xfrm>
          <a:prstGeom prst="rect">
            <a:avLst/>
          </a:prstGeom>
        </p:spPr>
      </p:pic>
      <p:sp>
        <p:nvSpPr>
          <p:cNvPr id="8" name="文本框 7">
            <a:extLst>
              <a:ext uri="{FF2B5EF4-FFF2-40B4-BE49-F238E27FC236}">
                <a16:creationId xmlns:a16="http://schemas.microsoft.com/office/drawing/2014/main" id="{FDDA0D72-B235-4E5E-BC25-2CF94050FA95}"/>
              </a:ext>
            </a:extLst>
          </p:cNvPr>
          <p:cNvSpPr txBox="1"/>
          <p:nvPr/>
        </p:nvSpPr>
        <p:spPr>
          <a:xfrm>
            <a:off x="316715" y="5273272"/>
            <a:ext cx="4375396" cy="1200329"/>
          </a:xfrm>
          <a:prstGeom prst="rect">
            <a:avLst/>
          </a:prstGeom>
          <a:noFill/>
        </p:spPr>
        <p:txBody>
          <a:bodyPr wrap="square">
            <a:spAutoFit/>
          </a:bodyPr>
          <a:lstStyle/>
          <a:p>
            <a:r>
              <a:rPr lang="zh-CN" altLang="en-US" sz="1800" dirty="0"/>
              <a:t>乙酰化木材的内部摩擦值变小，成为振动性能良好的材料，且不会因吸湿而使音响特性变差，所以音色稳定，可用于钢琴转接板和音响板、吉他和小提琴的表板等。</a:t>
            </a:r>
          </a:p>
        </p:txBody>
      </p:sp>
    </p:spTree>
    <p:extLst>
      <p:ext uri="{BB962C8B-B14F-4D97-AF65-F5344CB8AC3E}">
        <p14:creationId xmlns:p14="http://schemas.microsoft.com/office/powerpoint/2010/main" val="29907447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F49428F-E6C4-4E34-AD31-948B56A5D10B}"/>
              </a:ext>
            </a:extLst>
          </p:cNvPr>
          <p:cNvSpPr/>
          <p:nvPr/>
        </p:nvSpPr>
        <p:spPr>
          <a:xfrm>
            <a:off x="836635" y="874455"/>
            <a:ext cx="7470729" cy="2554545"/>
          </a:xfrm>
          <a:prstGeom prst="rect">
            <a:avLst/>
          </a:prstGeom>
        </p:spPr>
        <p:txBody>
          <a:bodyPr wrap="square">
            <a:spAutoFit/>
          </a:bodyPr>
          <a:lstStyle/>
          <a:p>
            <a:pPr marL="285750" indent="-285750">
              <a:buFont typeface="Wingdings" panose="05000000000000000000" pitchFamily="2" charset="2"/>
              <a:buChar char="p"/>
            </a:pPr>
            <a:r>
              <a:rPr lang="zh-CN" altLang="en-US" sz="2000" dirty="0"/>
              <a:t>1980年，Daiken在日本开始了用于制作地板的乙酰化木材的商业化生产，一直延续至今。</a:t>
            </a:r>
            <a:endParaRPr lang="en-US" altLang="zh-CN" sz="2000" dirty="0"/>
          </a:p>
          <a:p>
            <a:pPr marL="285750" indent="-285750">
              <a:buFont typeface="Wingdings" panose="05000000000000000000" pitchFamily="2" charset="2"/>
              <a:buChar char="p"/>
            </a:pPr>
            <a:r>
              <a:rPr lang="zh-CN" altLang="en-US" sz="2000" dirty="0"/>
              <a:t>瑞典和丹麦的DanAcell、荷兰的Titan、加拿大的Eastman等多个国家公司在从事乙酰化木材的商业化生产。</a:t>
            </a:r>
            <a:endParaRPr lang="en-US" altLang="zh-CN" sz="2000" dirty="0"/>
          </a:p>
          <a:p>
            <a:pPr marL="285750" indent="-285750">
              <a:buFont typeface="Wingdings" panose="05000000000000000000" pitchFamily="2" charset="2"/>
              <a:buChar char="p"/>
            </a:pPr>
            <a:r>
              <a:rPr lang="zh-CN" altLang="en-US" sz="2000" dirty="0"/>
              <a:t>在美国、威尔士、马来西亚、挪威、德国、英国和新西兰等国家，也都有乙酰化木材的商业化开发。</a:t>
            </a:r>
            <a:endParaRPr lang="en-US" altLang="zh-CN" sz="2000" dirty="0"/>
          </a:p>
          <a:p>
            <a:pPr marL="285750" indent="-285750">
              <a:buFont typeface="Wingdings" panose="05000000000000000000" pitchFamily="2" charset="2"/>
              <a:buChar char="p"/>
            </a:pPr>
            <a:r>
              <a:rPr lang="zh-CN" altLang="en-US" sz="2000" dirty="0"/>
              <a:t>我国对木材的乙酰化研究起步于80年代，目前仍处于实验室小试阶段。</a:t>
            </a:r>
          </a:p>
        </p:txBody>
      </p:sp>
      <p:pic>
        <p:nvPicPr>
          <p:cNvPr id="4" name="图片 3">
            <a:extLst>
              <a:ext uri="{FF2B5EF4-FFF2-40B4-BE49-F238E27FC236}">
                <a16:creationId xmlns:a16="http://schemas.microsoft.com/office/drawing/2014/main" id="{41C79E72-EEC4-4DE3-B3D7-90BA3E877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635" y="3524044"/>
            <a:ext cx="7470729" cy="3120566"/>
          </a:xfrm>
          <a:prstGeom prst="rect">
            <a:avLst/>
          </a:prstGeom>
        </p:spPr>
      </p:pic>
    </p:spTree>
    <p:extLst>
      <p:ext uri="{BB962C8B-B14F-4D97-AF65-F5344CB8AC3E}">
        <p14:creationId xmlns:p14="http://schemas.microsoft.com/office/powerpoint/2010/main" val="97302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7F4BE5B-46D6-4992-BA1B-948792EDAE77}"/>
              </a:ext>
            </a:extLst>
          </p:cNvPr>
          <p:cNvSpPr txBox="1"/>
          <p:nvPr/>
        </p:nvSpPr>
        <p:spPr>
          <a:xfrm>
            <a:off x="433718" y="342228"/>
            <a:ext cx="2339102" cy="461665"/>
          </a:xfrm>
          <a:prstGeom prst="rect">
            <a:avLst/>
          </a:prstGeom>
          <a:noFill/>
        </p:spPr>
        <p:txBody>
          <a:bodyPr wrap="none" rtlCol="0">
            <a:spAutoFit/>
          </a:bodyPr>
          <a:lstStyle/>
          <a:p>
            <a:r>
              <a:rPr lang="zh-CN" altLang="en-US" sz="2400" dirty="0"/>
              <a:t>木材糠醇化技术</a:t>
            </a:r>
          </a:p>
        </p:txBody>
      </p:sp>
      <p:pic>
        <p:nvPicPr>
          <p:cNvPr id="4" name="图片 3" descr="图示&#10;&#10;描述已自动生成">
            <a:extLst>
              <a:ext uri="{FF2B5EF4-FFF2-40B4-BE49-F238E27FC236}">
                <a16:creationId xmlns:a16="http://schemas.microsoft.com/office/drawing/2014/main" id="{D50749AC-60B1-4427-993D-93EB0F5BD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80" y="803893"/>
            <a:ext cx="7001852" cy="2162477"/>
          </a:xfrm>
          <a:prstGeom prst="rect">
            <a:avLst/>
          </a:prstGeom>
        </p:spPr>
      </p:pic>
      <p:pic>
        <p:nvPicPr>
          <p:cNvPr id="6" name="图片 5" descr="图片包含 蜂窝, 游戏机, 物体&#10;&#10;描述已自动生成">
            <a:extLst>
              <a:ext uri="{FF2B5EF4-FFF2-40B4-BE49-F238E27FC236}">
                <a16:creationId xmlns:a16="http://schemas.microsoft.com/office/drawing/2014/main" id="{721229D7-D634-4DB9-938B-24EE58D48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200" y="3072071"/>
            <a:ext cx="3707342" cy="3526496"/>
          </a:xfrm>
          <a:prstGeom prst="rect">
            <a:avLst/>
          </a:prstGeom>
        </p:spPr>
      </p:pic>
      <p:sp>
        <p:nvSpPr>
          <p:cNvPr id="7" name="文本框 6">
            <a:extLst>
              <a:ext uri="{FF2B5EF4-FFF2-40B4-BE49-F238E27FC236}">
                <a16:creationId xmlns:a16="http://schemas.microsoft.com/office/drawing/2014/main" id="{1AFE1FC8-0442-4DBF-AD38-40AC6817DDC2}"/>
              </a:ext>
            </a:extLst>
          </p:cNvPr>
          <p:cNvSpPr txBox="1"/>
          <p:nvPr/>
        </p:nvSpPr>
        <p:spPr>
          <a:xfrm>
            <a:off x="539860" y="3142130"/>
            <a:ext cx="3615719" cy="317009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t>糠醇由</a:t>
            </a:r>
            <a:r>
              <a:rPr lang="zh-CN" altLang="en-US" sz="2000" dirty="0">
                <a:solidFill>
                  <a:srgbClr val="FF0000"/>
                </a:solidFill>
              </a:rPr>
              <a:t>糠醛加氢</a:t>
            </a:r>
            <a:r>
              <a:rPr lang="zh-CN" altLang="en-US" sz="2000" dirty="0"/>
              <a:t>获得，糠醛主要通过富含戊聚糖的甘蔗渣、玉米芯、小麦秸秆等农作物副产物水解获得。</a:t>
            </a:r>
            <a:endParaRPr lang="en-US" altLang="zh-CN" sz="2000" dirty="0"/>
          </a:p>
          <a:p>
            <a:pPr marL="342900" indent="-342900">
              <a:buFont typeface="Wingdings" panose="05000000000000000000" pitchFamily="2" charset="2"/>
              <a:buChar char="Ø"/>
            </a:pPr>
            <a:r>
              <a:rPr lang="zh-CN" altLang="en-US" sz="2000" dirty="0"/>
              <a:t>糠醇在酸性催化剂存在时，容易缩聚成糠醇树脂。</a:t>
            </a:r>
            <a:endParaRPr lang="en-US" altLang="zh-CN" sz="2000" dirty="0"/>
          </a:p>
          <a:p>
            <a:pPr marL="342900" indent="-342900">
              <a:buFont typeface="Wingdings" panose="05000000000000000000" pitchFamily="2" charset="2"/>
              <a:buChar char="Ø"/>
            </a:pPr>
            <a:r>
              <a:rPr lang="zh-CN" altLang="en-US" sz="2000" dirty="0"/>
              <a:t>糠醇树脂</a:t>
            </a:r>
            <a:r>
              <a:rPr lang="zh-CN" altLang="en-US" sz="2000" dirty="0">
                <a:solidFill>
                  <a:srgbClr val="FF0000"/>
                </a:solidFill>
              </a:rPr>
              <a:t>耐强碱、强酸，耐水、耐热</a:t>
            </a:r>
            <a:r>
              <a:rPr lang="zh-CN" altLang="en-US" sz="2000" dirty="0"/>
              <a:t>，被广泛应用于合成呋喃树脂、增塑剂、粘结剂、橡胶和纤维等。</a:t>
            </a:r>
          </a:p>
        </p:txBody>
      </p:sp>
      <p:sp>
        <p:nvSpPr>
          <p:cNvPr id="8" name="文本框 7">
            <a:extLst>
              <a:ext uri="{FF2B5EF4-FFF2-40B4-BE49-F238E27FC236}">
                <a16:creationId xmlns:a16="http://schemas.microsoft.com/office/drawing/2014/main" id="{C604868C-8920-4F48-B4CA-08D1D9FC52F8}"/>
              </a:ext>
            </a:extLst>
          </p:cNvPr>
          <p:cNvSpPr txBox="1"/>
          <p:nvPr/>
        </p:nvSpPr>
        <p:spPr>
          <a:xfrm>
            <a:off x="3556337" y="2702739"/>
            <a:ext cx="2031325" cy="369332"/>
          </a:xfrm>
          <a:prstGeom prst="rect">
            <a:avLst/>
          </a:prstGeom>
          <a:noFill/>
        </p:spPr>
        <p:txBody>
          <a:bodyPr wrap="none" rtlCol="0">
            <a:spAutoFit/>
          </a:bodyPr>
          <a:lstStyle/>
          <a:p>
            <a:r>
              <a:rPr lang="zh-CN" altLang="en-US" dirty="0"/>
              <a:t>反应机理尚有争议</a:t>
            </a:r>
          </a:p>
        </p:txBody>
      </p:sp>
    </p:spTree>
    <p:extLst>
      <p:ext uri="{BB962C8B-B14F-4D97-AF65-F5344CB8AC3E}">
        <p14:creationId xmlns:p14="http://schemas.microsoft.com/office/powerpoint/2010/main" val="1337580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3BDF12-1C89-4FD8-9433-ED424CA7BCC7}"/>
              </a:ext>
            </a:extLst>
          </p:cNvPr>
          <p:cNvSpPr txBox="1"/>
          <p:nvPr/>
        </p:nvSpPr>
        <p:spPr>
          <a:xfrm>
            <a:off x="677570" y="729860"/>
            <a:ext cx="4274696" cy="461665"/>
          </a:xfrm>
          <a:prstGeom prst="rect">
            <a:avLst/>
          </a:prstGeom>
          <a:noFill/>
        </p:spPr>
        <p:txBody>
          <a:bodyPr wrap="none" rtlCol="0">
            <a:spAutoFit/>
          </a:bodyPr>
          <a:lstStyle/>
          <a:p>
            <a:r>
              <a:rPr lang="zh-CN" altLang="en-US" sz="2400" dirty="0"/>
              <a:t>挪威</a:t>
            </a:r>
            <a:r>
              <a:rPr lang="en-US" altLang="zh-CN" sz="2400" dirty="0" err="1"/>
              <a:t>Kebnoy</a:t>
            </a:r>
            <a:r>
              <a:rPr lang="en-US" altLang="zh-CN" sz="2400" dirty="0"/>
              <a:t> AS</a:t>
            </a:r>
            <a:r>
              <a:rPr lang="zh-CN" altLang="en-US" sz="2400" dirty="0"/>
              <a:t>公司的生产流程</a:t>
            </a:r>
          </a:p>
        </p:txBody>
      </p:sp>
      <p:sp>
        <p:nvSpPr>
          <p:cNvPr id="3" name="矩形: 圆角 2">
            <a:extLst>
              <a:ext uri="{FF2B5EF4-FFF2-40B4-BE49-F238E27FC236}">
                <a16:creationId xmlns:a16="http://schemas.microsoft.com/office/drawing/2014/main" id="{6A7C803F-9180-4A45-8468-C18FB33F252D}"/>
              </a:ext>
            </a:extLst>
          </p:cNvPr>
          <p:cNvSpPr/>
          <p:nvPr/>
        </p:nvSpPr>
        <p:spPr>
          <a:xfrm>
            <a:off x="772160" y="1601304"/>
            <a:ext cx="1440000" cy="5109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配置浸渍液</a:t>
            </a:r>
          </a:p>
        </p:txBody>
      </p:sp>
      <p:sp>
        <p:nvSpPr>
          <p:cNvPr id="4" name="文本框 3">
            <a:extLst>
              <a:ext uri="{FF2B5EF4-FFF2-40B4-BE49-F238E27FC236}">
                <a16:creationId xmlns:a16="http://schemas.microsoft.com/office/drawing/2014/main" id="{37CF43DE-273D-4BCC-B5BC-E055C0424723}"/>
              </a:ext>
            </a:extLst>
          </p:cNvPr>
          <p:cNvSpPr txBox="1"/>
          <p:nvPr/>
        </p:nvSpPr>
        <p:spPr>
          <a:xfrm>
            <a:off x="300518" y="2214421"/>
            <a:ext cx="2383283" cy="646331"/>
          </a:xfrm>
          <a:prstGeom prst="rect">
            <a:avLst/>
          </a:prstGeom>
          <a:noFill/>
        </p:spPr>
        <p:txBody>
          <a:bodyPr wrap="square" rtlCol="0">
            <a:spAutoFit/>
          </a:bodyPr>
          <a:lstStyle/>
          <a:p>
            <a:r>
              <a:rPr lang="zh-CN" altLang="en-US" dirty="0"/>
              <a:t>糠醇、催化剂、缓冲液、表面活性剂、水</a:t>
            </a:r>
          </a:p>
        </p:txBody>
      </p:sp>
      <p:sp>
        <p:nvSpPr>
          <p:cNvPr id="5" name="矩形: 圆角 4">
            <a:extLst>
              <a:ext uri="{FF2B5EF4-FFF2-40B4-BE49-F238E27FC236}">
                <a16:creationId xmlns:a16="http://schemas.microsoft.com/office/drawing/2014/main" id="{D99894E2-9BE6-4475-A664-E8A0A64ED0BE}"/>
              </a:ext>
            </a:extLst>
          </p:cNvPr>
          <p:cNvSpPr/>
          <p:nvPr/>
        </p:nvSpPr>
        <p:spPr>
          <a:xfrm>
            <a:off x="2814918" y="1601304"/>
            <a:ext cx="1440000" cy="5109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浸渍木材</a:t>
            </a:r>
          </a:p>
        </p:txBody>
      </p:sp>
      <p:sp>
        <p:nvSpPr>
          <p:cNvPr id="6" name="文本框 5">
            <a:extLst>
              <a:ext uri="{FF2B5EF4-FFF2-40B4-BE49-F238E27FC236}">
                <a16:creationId xmlns:a16="http://schemas.microsoft.com/office/drawing/2014/main" id="{343F1C5B-F860-402F-BE4D-28D611E24CF9}"/>
              </a:ext>
            </a:extLst>
          </p:cNvPr>
          <p:cNvSpPr txBox="1"/>
          <p:nvPr/>
        </p:nvSpPr>
        <p:spPr>
          <a:xfrm>
            <a:off x="2696891" y="2344143"/>
            <a:ext cx="1640193" cy="369332"/>
          </a:xfrm>
          <a:prstGeom prst="rect">
            <a:avLst/>
          </a:prstGeom>
          <a:noFill/>
        </p:spPr>
        <p:txBody>
          <a:bodyPr wrap="none" rtlCol="0">
            <a:spAutoFit/>
          </a:bodyPr>
          <a:lstStyle/>
          <a:p>
            <a:r>
              <a:rPr lang="zh-CN" altLang="en-US" dirty="0"/>
              <a:t>真空</a:t>
            </a:r>
            <a:r>
              <a:rPr lang="en-US" altLang="zh-CN" dirty="0"/>
              <a:t>-</a:t>
            </a:r>
            <a:r>
              <a:rPr lang="zh-CN" altLang="en-US" dirty="0"/>
              <a:t>加压工艺</a:t>
            </a:r>
          </a:p>
        </p:txBody>
      </p:sp>
      <p:sp>
        <p:nvSpPr>
          <p:cNvPr id="7" name="矩形: 圆角 6">
            <a:extLst>
              <a:ext uri="{FF2B5EF4-FFF2-40B4-BE49-F238E27FC236}">
                <a16:creationId xmlns:a16="http://schemas.microsoft.com/office/drawing/2014/main" id="{6F8421BA-0165-4CBA-8C8F-1C0A3F140B54}"/>
              </a:ext>
            </a:extLst>
          </p:cNvPr>
          <p:cNvSpPr/>
          <p:nvPr/>
        </p:nvSpPr>
        <p:spPr>
          <a:xfrm>
            <a:off x="4857676" y="1601304"/>
            <a:ext cx="1440000" cy="5109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固化反应</a:t>
            </a:r>
          </a:p>
        </p:txBody>
      </p:sp>
      <p:sp>
        <p:nvSpPr>
          <p:cNvPr id="8" name="文本框 7">
            <a:extLst>
              <a:ext uri="{FF2B5EF4-FFF2-40B4-BE49-F238E27FC236}">
                <a16:creationId xmlns:a16="http://schemas.microsoft.com/office/drawing/2014/main" id="{77E4CE01-6CA4-4B39-81ED-0C7FFFCB1E71}"/>
              </a:ext>
            </a:extLst>
          </p:cNvPr>
          <p:cNvSpPr txBox="1"/>
          <p:nvPr/>
        </p:nvSpPr>
        <p:spPr>
          <a:xfrm>
            <a:off x="4639626" y="2259570"/>
            <a:ext cx="2121093" cy="646331"/>
          </a:xfrm>
          <a:prstGeom prst="rect">
            <a:avLst/>
          </a:prstGeom>
          <a:noFill/>
        </p:spPr>
        <p:txBody>
          <a:bodyPr wrap="none" rtlCol="0">
            <a:spAutoFit/>
          </a:bodyPr>
          <a:lstStyle/>
          <a:p>
            <a:r>
              <a:rPr lang="zh-CN" altLang="en-US" dirty="0"/>
              <a:t>原位聚合</a:t>
            </a:r>
            <a:r>
              <a:rPr lang="en-US" altLang="zh-CN" dirty="0"/>
              <a:t>/</a:t>
            </a:r>
            <a:r>
              <a:rPr lang="zh-CN" altLang="en-US" dirty="0"/>
              <a:t>接枝反应</a:t>
            </a:r>
            <a:endParaRPr lang="en-US" altLang="zh-CN" dirty="0"/>
          </a:p>
          <a:p>
            <a:pPr algn="ctr"/>
            <a:r>
              <a:rPr lang="zh-CN" altLang="en-US" dirty="0"/>
              <a:t>密封罐蒸汽加热</a:t>
            </a:r>
          </a:p>
        </p:txBody>
      </p:sp>
      <p:sp>
        <p:nvSpPr>
          <p:cNvPr id="9" name="矩形: 圆角 8">
            <a:extLst>
              <a:ext uri="{FF2B5EF4-FFF2-40B4-BE49-F238E27FC236}">
                <a16:creationId xmlns:a16="http://schemas.microsoft.com/office/drawing/2014/main" id="{C5EB273D-6735-48C1-83B2-E46B1B65390C}"/>
              </a:ext>
            </a:extLst>
          </p:cNvPr>
          <p:cNvSpPr/>
          <p:nvPr/>
        </p:nvSpPr>
        <p:spPr>
          <a:xfrm>
            <a:off x="6900434" y="1601304"/>
            <a:ext cx="1440000" cy="5109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干燥</a:t>
            </a:r>
          </a:p>
        </p:txBody>
      </p:sp>
      <p:sp>
        <p:nvSpPr>
          <p:cNvPr id="17" name="文本框 16">
            <a:extLst>
              <a:ext uri="{FF2B5EF4-FFF2-40B4-BE49-F238E27FC236}">
                <a16:creationId xmlns:a16="http://schemas.microsoft.com/office/drawing/2014/main" id="{DB21BF51-9FE7-4A1B-AA69-6CAEF0CA851F}"/>
              </a:ext>
            </a:extLst>
          </p:cNvPr>
          <p:cNvSpPr txBox="1"/>
          <p:nvPr/>
        </p:nvSpPr>
        <p:spPr>
          <a:xfrm>
            <a:off x="1213074" y="5210656"/>
            <a:ext cx="6686446" cy="1323439"/>
          </a:xfrm>
          <a:prstGeom prst="rect">
            <a:avLst/>
          </a:prstGeom>
          <a:noFill/>
        </p:spPr>
        <p:txBody>
          <a:bodyPr wrap="none" rtlCol="0">
            <a:spAutoFit/>
          </a:bodyPr>
          <a:lstStyle/>
          <a:p>
            <a:pPr marL="342900" indent="-342900">
              <a:buFont typeface="Wingdings" panose="05000000000000000000" pitchFamily="2" charset="2"/>
              <a:buChar char="Ø"/>
            </a:pPr>
            <a:r>
              <a:rPr lang="en-US" altLang="zh-CN" sz="2000" dirty="0"/>
              <a:t>1</a:t>
            </a:r>
            <a:r>
              <a:rPr lang="zh-CN" altLang="en-US" sz="2000" dirty="0"/>
              <a:t>级强耐腐</a:t>
            </a:r>
            <a:endParaRPr lang="en-US" altLang="zh-CN" sz="2000" dirty="0"/>
          </a:p>
          <a:p>
            <a:pPr marL="342900" indent="-342900">
              <a:buFont typeface="Wingdings" panose="05000000000000000000" pitchFamily="2" charset="2"/>
              <a:buChar char="Ø"/>
            </a:pPr>
            <a:r>
              <a:rPr lang="zh-CN" altLang="en-US" sz="2000" dirty="0"/>
              <a:t>强度、模量、硬度均增加，但冲击强度下降（更脆了）</a:t>
            </a:r>
            <a:endParaRPr lang="en-US" altLang="zh-CN" sz="2000" dirty="0"/>
          </a:p>
          <a:p>
            <a:pPr marL="342900" indent="-342900">
              <a:buFont typeface="Wingdings" panose="05000000000000000000" pitchFamily="2" charset="2"/>
              <a:buChar char="Ø"/>
            </a:pPr>
            <a:r>
              <a:rPr lang="zh-CN" altLang="en-US" sz="2000" dirty="0"/>
              <a:t>尺寸稳定性增加</a:t>
            </a:r>
            <a:endParaRPr lang="en-US" altLang="zh-CN" sz="2000" dirty="0"/>
          </a:p>
          <a:p>
            <a:pPr marL="342900" indent="-342900">
              <a:buFont typeface="Wingdings" panose="05000000000000000000" pitchFamily="2" charset="2"/>
              <a:buChar char="Ø"/>
            </a:pPr>
            <a:r>
              <a:rPr lang="zh-CN" altLang="en-US" sz="2000" dirty="0"/>
              <a:t>无生态毒性，燃烧不释放有毒气体，绿色环保</a:t>
            </a:r>
          </a:p>
        </p:txBody>
      </p:sp>
      <p:pic>
        <p:nvPicPr>
          <p:cNvPr id="19" name="图片 18" descr="门上的海报&#10;&#10;描述已自动生成">
            <a:extLst>
              <a:ext uri="{FF2B5EF4-FFF2-40B4-BE49-F238E27FC236}">
                <a16:creationId xmlns:a16="http://schemas.microsoft.com/office/drawing/2014/main" id="{58CBFE64-2123-41A2-8A5D-0D6B7E723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641" y="3036342"/>
            <a:ext cx="4678718" cy="1998724"/>
          </a:xfrm>
          <a:prstGeom prst="rect">
            <a:avLst/>
          </a:prstGeom>
        </p:spPr>
      </p:pic>
      <p:cxnSp>
        <p:nvCxnSpPr>
          <p:cNvPr id="22" name="直接箭头连接符 21">
            <a:extLst>
              <a:ext uri="{FF2B5EF4-FFF2-40B4-BE49-F238E27FC236}">
                <a16:creationId xmlns:a16="http://schemas.microsoft.com/office/drawing/2014/main" id="{09F968C1-7972-4C19-B33C-EEE96A8C207E}"/>
              </a:ext>
            </a:extLst>
          </p:cNvPr>
          <p:cNvCxnSpPr>
            <a:stCxn id="5" idx="3"/>
            <a:endCxn id="7" idx="1"/>
          </p:cNvCxnSpPr>
          <p:nvPr/>
        </p:nvCxnSpPr>
        <p:spPr>
          <a:xfrm>
            <a:off x="4254918" y="1856799"/>
            <a:ext cx="602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BBCB298-F5F7-4513-8F5B-0427899587D1}"/>
              </a:ext>
            </a:extLst>
          </p:cNvPr>
          <p:cNvCxnSpPr>
            <a:stCxn id="7" idx="3"/>
            <a:endCxn id="9" idx="1"/>
          </p:cNvCxnSpPr>
          <p:nvPr/>
        </p:nvCxnSpPr>
        <p:spPr>
          <a:xfrm>
            <a:off x="6297676" y="1856799"/>
            <a:ext cx="602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CD371E9-E4E0-4207-9C1B-5E2A0FB700CC}"/>
              </a:ext>
            </a:extLst>
          </p:cNvPr>
          <p:cNvCxnSpPr>
            <a:stCxn id="3" idx="3"/>
            <a:endCxn id="5" idx="1"/>
          </p:cNvCxnSpPr>
          <p:nvPr/>
        </p:nvCxnSpPr>
        <p:spPr>
          <a:xfrm>
            <a:off x="2212160" y="1856799"/>
            <a:ext cx="602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65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0C899D-126A-49A3-9F85-DC67557BF13B}"/>
              </a:ext>
            </a:extLst>
          </p:cNvPr>
          <p:cNvPicPr>
            <a:picLocks noChangeAspect="1"/>
          </p:cNvPicPr>
          <p:nvPr/>
        </p:nvPicPr>
        <p:blipFill rotWithShape="1">
          <a:blip r:embed="rId2">
            <a:extLst>
              <a:ext uri="{28A0092B-C50C-407E-A947-70E740481C1C}">
                <a14:useLocalDpi xmlns:a14="http://schemas.microsoft.com/office/drawing/2010/main" val="0"/>
              </a:ext>
            </a:extLst>
          </a:blip>
          <a:srcRect b="18551"/>
          <a:stretch/>
        </p:blipFill>
        <p:spPr>
          <a:xfrm>
            <a:off x="0" y="1475487"/>
            <a:ext cx="9144000" cy="4094297"/>
          </a:xfrm>
          <a:prstGeom prst="rect">
            <a:avLst/>
          </a:prstGeom>
        </p:spPr>
      </p:pic>
      <p:sp>
        <p:nvSpPr>
          <p:cNvPr id="2" name="文本框 1"/>
          <p:cNvSpPr txBox="1"/>
          <p:nvPr/>
        </p:nvSpPr>
        <p:spPr>
          <a:xfrm>
            <a:off x="557190" y="633046"/>
            <a:ext cx="6126998" cy="461665"/>
          </a:xfrm>
          <a:prstGeom prst="rect">
            <a:avLst/>
          </a:prstGeom>
          <a:noFill/>
        </p:spPr>
        <p:txBody>
          <a:bodyPr wrap="none" rtlCol="0">
            <a:spAutoFit/>
          </a:bodyPr>
          <a:lstStyle/>
          <a:p>
            <a:r>
              <a:rPr lang="zh-CN" altLang="en-US" sz="2400" dirty="0"/>
              <a:t>聚合物</a:t>
            </a:r>
            <a:r>
              <a:rPr lang="en-US" altLang="zh-CN" sz="2400" dirty="0"/>
              <a:t>-</a:t>
            </a:r>
            <a:r>
              <a:rPr lang="zh-CN" altLang="en-US" sz="2400" dirty="0"/>
              <a:t>木材复合材料（疏水改性、功能化）</a:t>
            </a:r>
          </a:p>
        </p:txBody>
      </p:sp>
      <p:sp>
        <p:nvSpPr>
          <p:cNvPr id="4" name="文本框 3">
            <a:extLst>
              <a:ext uri="{FF2B5EF4-FFF2-40B4-BE49-F238E27FC236}">
                <a16:creationId xmlns:a16="http://schemas.microsoft.com/office/drawing/2014/main" id="{860F5FEF-AC46-49F0-9FE6-B0B231138AF1}"/>
              </a:ext>
            </a:extLst>
          </p:cNvPr>
          <p:cNvSpPr txBox="1"/>
          <p:nvPr/>
        </p:nvSpPr>
        <p:spPr>
          <a:xfrm>
            <a:off x="8217949" y="2985245"/>
            <a:ext cx="646331" cy="369332"/>
          </a:xfrm>
          <a:prstGeom prst="rect">
            <a:avLst/>
          </a:prstGeom>
          <a:noFill/>
        </p:spPr>
        <p:txBody>
          <a:bodyPr wrap="none" rtlCol="0">
            <a:spAutoFit/>
          </a:bodyPr>
          <a:lstStyle/>
          <a:p>
            <a:r>
              <a:rPr lang="zh-CN" altLang="en-US" dirty="0">
                <a:solidFill>
                  <a:srgbClr val="FF0000"/>
                </a:solidFill>
              </a:rPr>
              <a:t>疏水</a:t>
            </a:r>
          </a:p>
        </p:txBody>
      </p:sp>
      <p:sp>
        <p:nvSpPr>
          <p:cNvPr id="5" name="文本框 4">
            <a:extLst>
              <a:ext uri="{FF2B5EF4-FFF2-40B4-BE49-F238E27FC236}">
                <a16:creationId xmlns:a16="http://schemas.microsoft.com/office/drawing/2014/main" id="{464C004D-8CCB-4687-93D0-47E78624FC4E}"/>
              </a:ext>
            </a:extLst>
          </p:cNvPr>
          <p:cNvSpPr txBox="1"/>
          <p:nvPr/>
        </p:nvSpPr>
        <p:spPr>
          <a:xfrm>
            <a:off x="7854067" y="5323256"/>
            <a:ext cx="912429" cy="369332"/>
          </a:xfrm>
          <a:prstGeom prst="rect">
            <a:avLst/>
          </a:prstGeom>
          <a:noFill/>
        </p:spPr>
        <p:txBody>
          <a:bodyPr wrap="none" rtlCol="0">
            <a:spAutoFit/>
          </a:bodyPr>
          <a:lstStyle/>
          <a:p>
            <a:r>
              <a:rPr lang="en-US" altLang="zh-CN" dirty="0">
                <a:solidFill>
                  <a:srgbClr val="FF0000"/>
                </a:solidFill>
              </a:rPr>
              <a:t>pH</a:t>
            </a:r>
            <a:r>
              <a:rPr lang="zh-CN" altLang="en-US" dirty="0">
                <a:solidFill>
                  <a:srgbClr val="FF0000"/>
                </a:solidFill>
              </a:rPr>
              <a:t>响应</a:t>
            </a:r>
          </a:p>
        </p:txBody>
      </p:sp>
      <p:sp>
        <p:nvSpPr>
          <p:cNvPr id="6" name="文本框 5">
            <a:extLst>
              <a:ext uri="{FF2B5EF4-FFF2-40B4-BE49-F238E27FC236}">
                <a16:creationId xmlns:a16="http://schemas.microsoft.com/office/drawing/2014/main" id="{57EE511D-8703-486C-9B1C-CDAA27EBCB39}"/>
              </a:ext>
            </a:extLst>
          </p:cNvPr>
          <p:cNvSpPr txBox="1"/>
          <p:nvPr/>
        </p:nvSpPr>
        <p:spPr>
          <a:xfrm>
            <a:off x="7756284" y="4069086"/>
            <a:ext cx="1107996" cy="369332"/>
          </a:xfrm>
          <a:prstGeom prst="rect">
            <a:avLst/>
          </a:prstGeom>
          <a:noFill/>
        </p:spPr>
        <p:txBody>
          <a:bodyPr wrap="none" rtlCol="0">
            <a:spAutoFit/>
          </a:bodyPr>
          <a:lstStyle/>
          <a:p>
            <a:r>
              <a:rPr lang="zh-CN" altLang="en-US" dirty="0">
                <a:solidFill>
                  <a:srgbClr val="FF0000"/>
                </a:solidFill>
              </a:rPr>
              <a:t>温度响应</a:t>
            </a:r>
          </a:p>
        </p:txBody>
      </p:sp>
    </p:spTree>
    <p:extLst>
      <p:ext uri="{BB962C8B-B14F-4D97-AF65-F5344CB8AC3E}">
        <p14:creationId xmlns:p14="http://schemas.microsoft.com/office/powerpoint/2010/main" val="3382584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4D3CC3-F7F1-4C0E-B7C9-86554A971095}"/>
              </a:ext>
            </a:extLst>
          </p:cNvPr>
          <p:cNvPicPr>
            <a:picLocks noChangeAspect="1"/>
          </p:cNvPicPr>
          <p:nvPr/>
        </p:nvPicPr>
        <p:blipFill rotWithShape="1">
          <a:blip r:embed="rId2">
            <a:extLst>
              <a:ext uri="{28A0092B-C50C-407E-A947-70E740481C1C}">
                <a14:useLocalDpi xmlns:a14="http://schemas.microsoft.com/office/drawing/2010/main" val="0"/>
              </a:ext>
            </a:extLst>
          </a:blip>
          <a:srcRect t="523" b="40784"/>
          <a:stretch/>
        </p:blipFill>
        <p:spPr>
          <a:xfrm>
            <a:off x="1806388" y="2010744"/>
            <a:ext cx="5531224" cy="4646664"/>
          </a:xfrm>
          <a:prstGeom prst="rect">
            <a:avLst/>
          </a:prstGeom>
        </p:spPr>
      </p:pic>
      <p:sp>
        <p:nvSpPr>
          <p:cNvPr id="4" name="文本框 3">
            <a:extLst>
              <a:ext uri="{FF2B5EF4-FFF2-40B4-BE49-F238E27FC236}">
                <a16:creationId xmlns:a16="http://schemas.microsoft.com/office/drawing/2014/main" id="{71E53644-1A9A-4FE6-9E8C-18DB32A8B92E}"/>
              </a:ext>
            </a:extLst>
          </p:cNvPr>
          <p:cNvSpPr txBox="1"/>
          <p:nvPr/>
        </p:nvSpPr>
        <p:spPr>
          <a:xfrm>
            <a:off x="257207" y="858361"/>
            <a:ext cx="8886793"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Fully biodegradable modiﬁcation of wood for improvement of dimensional stability and water absorption properties by poly(ε-caprolactone) grafting into the cell walls</a:t>
            </a:r>
          </a:p>
          <a:p>
            <a:r>
              <a:rPr lang="en-US" altLang="zh-CN" sz="2000" dirty="0">
                <a:latin typeface="Times New Roman" panose="02020603050405020304" pitchFamily="18" charset="0"/>
                <a:cs typeface="Times New Roman" panose="02020603050405020304" pitchFamily="18" charset="0"/>
              </a:rPr>
              <a:t>Green Chem., 2014, 16, 3313–3321 </a:t>
            </a:r>
            <a:endParaRPr lang="zh-CN" altLang="en-US" sz="20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57207" y="385482"/>
            <a:ext cx="3357009" cy="461665"/>
          </a:xfrm>
          <a:prstGeom prst="rect">
            <a:avLst/>
          </a:prstGeom>
          <a:noFill/>
        </p:spPr>
        <p:txBody>
          <a:bodyPr wrap="none" rtlCol="0">
            <a:spAutoFit/>
          </a:bodyPr>
          <a:lstStyle/>
          <a:p>
            <a:r>
              <a:rPr lang="zh-CN" altLang="en-US" sz="2400" dirty="0"/>
              <a:t>聚己内酯</a:t>
            </a:r>
            <a:r>
              <a:rPr lang="en-US" altLang="zh-CN" sz="2400" dirty="0"/>
              <a:t>-</a:t>
            </a:r>
            <a:r>
              <a:rPr lang="zh-CN" altLang="en-US" sz="2400" dirty="0"/>
              <a:t>木材复合材料</a:t>
            </a:r>
          </a:p>
        </p:txBody>
      </p:sp>
    </p:spTree>
    <p:extLst>
      <p:ext uri="{BB962C8B-B14F-4D97-AF65-F5344CB8AC3E}">
        <p14:creationId xmlns:p14="http://schemas.microsoft.com/office/powerpoint/2010/main" val="131627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21323" y="717654"/>
            <a:ext cx="6138863" cy="730250"/>
          </a:xfrm>
        </p:spPr>
        <p:txBody>
          <a:bodyPr/>
          <a:lstStyle/>
          <a:p>
            <a:r>
              <a:rPr lang="en-US" altLang="zh-CN" dirty="0"/>
              <a:t>1. </a:t>
            </a:r>
            <a:r>
              <a:rPr lang="zh-CN" altLang="en-US" dirty="0"/>
              <a:t>纤维素</a:t>
            </a:r>
          </a:p>
        </p:txBody>
      </p:sp>
      <p:sp>
        <p:nvSpPr>
          <p:cNvPr id="3" name="内容占位符 2"/>
          <p:cNvSpPr>
            <a:spLocks noGrp="1"/>
          </p:cNvSpPr>
          <p:nvPr>
            <p:ph idx="4294967295"/>
          </p:nvPr>
        </p:nvSpPr>
        <p:spPr>
          <a:xfrm>
            <a:off x="621323" y="1523331"/>
            <a:ext cx="7954506" cy="2406406"/>
          </a:xfrm>
        </p:spPr>
        <p:txBody>
          <a:bodyPr>
            <a:normAutofit/>
          </a:bodyPr>
          <a:lstStyle/>
          <a:p>
            <a:r>
              <a:rPr lang="zh-CN" altLang="en-US" sz="2400" b="1" dirty="0">
                <a:latin typeface="Times New Roman" panose="02020603050405020304" pitchFamily="18" charset="0"/>
                <a:cs typeface="Times New Roman" panose="02020603050405020304" pitchFamily="18" charset="0"/>
              </a:rPr>
              <a:t>纤维素是不溶于水的均一聚糖。</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由</a:t>
            </a:r>
            <a:r>
              <a:rPr lang="en-US" altLang="zh-CN" sz="2400" b="1" dirty="0">
                <a:latin typeface="Times New Roman" panose="02020603050405020304" pitchFamily="18" charset="0"/>
                <a:cs typeface="Times New Roman" panose="02020603050405020304" pitchFamily="18" charset="0"/>
              </a:rPr>
              <a:t>D-</a:t>
            </a:r>
            <a:r>
              <a:rPr lang="zh-CN" altLang="en-US" sz="2400" b="1" dirty="0">
                <a:latin typeface="Times New Roman" panose="02020603050405020304" pitchFamily="18" charset="0"/>
                <a:cs typeface="Times New Roman" panose="02020603050405020304" pitchFamily="18" charset="0"/>
              </a:rPr>
              <a:t>葡萄糖基构成的链状高分子化合物。 纤维素大分子中的</a:t>
            </a:r>
            <a:r>
              <a:rPr lang="en-US" altLang="zh-CN" sz="2400" b="1" dirty="0">
                <a:latin typeface="Times New Roman" panose="02020603050405020304" pitchFamily="18" charset="0"/>
                <a:cs typeface="Times New Roman" panose="02020603050405020304" pitchFamily="18" charset="0"/>
              </a:rPr>
              <a:t>D-</a:t>
            </a:r>
            <a:r>
              <a:rPr lang="zh-CN" altLang="en-US" sz="2400" b="1" dirty="0">
                <a:latin typeface="Times New Roman" panose="02020603050405020304" pitchFamily="18" charset="0"/>
                <a:cs typeface="Times New Roman" panose="02020603050405020304" pitchFamily="18" charset="0"/>
              </a:rPr>
              <a:t>葡萄糖基之间按照纤维素二糖联接的方式联接（</a:t>
            </a:r>
            <a:r>
              <a:rPr lang="en-US" altLang="zh-CN" sz="2400" b="1" dirty="0">
                <a:latin typeface="Times New Roman" panose="02020603050405020304" pitchFamily="18" charset="0"/>
                <a:cs typeface="Times New Roman" panose="02020603050405020304" pitchFamily="18" charset="0"/>
              </a:rPr>
              <a:t>1,4-β-</a:t>
            </a:r>
            <a:r>
              <a:rPr lang="zh-CN" altLang="en-US" sz="2400" b="1" dirty="0">
                <a:latin typeface="Times New Roman" panose="02020603050405020304" pitchFamily="18" charset="0"/>
                <a:cs typeface="Times New Roman" panose="02020603050405020304" pitchFamily="18" charset="0"/>
              </a:rPr>
              <a:t>苷键） 。</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 纤维素具有特性的</a:t>
            </a:r>
            <a:r>
              <a:rPr lang="en-US" altLang="zh-CN" sz="2400" b="1" dirty="0">
                <a:latin typeface="Times New Roman" panose="02020603050405020304" pitchFamily="18" charset="0"/>
                <a:cs typeface="Times New Roman" panose="02020603050405020304" pitchFamily="18" charset="0"/>
              </a:rPr>
              <a:t>X-</a:t>
            </a:r>
            <a:r>
              <a:rPr lang="zh-CN" altLang="en-US" sz="2400" b="1" dirty="0">
                <a:latin typeface="Times New Roman" panose="02020603050405020304" pitchFamily="18" charset="0"/>
                <a:cs typeface="Times New Roman" panose="02020603050405020304" pitchFamily="18" charset="0"/>
              </a:rPr>
              <a:t>射线图。</a:t>
            </a:r>
            <a:r>
              <a:rPr lang="zh-CN" altLang="en-US" sz="2400" dirty="0">
                <a:latin typeface="Times New Roman" panose="02020603050405020304" pitchFamily="18" charset="0"/>
                <a:cs typeface="Times New Roman" panose="02020603050405020304" pitchFamily="18" charset="0"/>
              </a:rPr>
              <a:t> </a:t>
            </a:r>
          </a:p>
        </p:txBody>
      </p:sp>
      <p:pic>
        <p:nvPicPr>
          <p:cNvPr id="4" name="图片 3">
            <a:extLst>
              <a:ext uri="{FF2B5EF4-FFF2-40B4-BE49-F238E27FC236}">
                <a16:creationId xmlns:a16="http://schemas.microsoft.com/office/drawing/2014/main" id="{34AA353A-A2BF-45C0-86E9-893E450D1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49" y="3929737"/>
            <a:ext cx="6631676" cy="2486176"/>
          </a:xfrm>
          <a:prstGeom prst="rect">
            <a:avLst/>
          </a:prstGeom>
        </p:spPr>
      </p:pic>
    </p:spTree>
    <p:extLst>
      <p:ext uri="{BB962C8B-B14F-4D97-AF65-F5344CB8AC3E}">
        <p14:creationId xmlns:p14="http://schemas.microsoft.com/office/powerpoint/2010/main" val="28474631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790914-E69D-4902-BC20-1979AB04E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347713"/>
          </a:xfrm>
          <a:prstGeom prst="rect">
            <a:avLst/>
          </a:prstGeom>
        </p:spPr>
      </p:pic>
      <p:sp>
        <p:nvSpPr>
          <p:cNvPr id="4" name="文本框 3">
            <a:extLst>
              <a:ext uri="{FF2B5EF4-FFF2-40B4-BE49-F238E27FC236}">
                <a16:creationId xmlns:a16="http://schemas.microsoft.com/office/drawing/2014/main" id="{1570816A-EA9D-4D34-B313-493D724FE2AB}"/>
              </a:ext>
            </a:extLst>
          </p:cNvPr>
          <p:cNvSpPr txBox="1"/>
          <p:nvPr/>
        </p:nvSpPr>
        <p:spPr>
          <a:xfrm>
            <a:off x="4572000" y="4437360"/>
            <a:ext cx="2229226" cy="2308324"/>
          </a:xfrm>
          <a:prstGeom prst="rect">
            <a:avLst/>
          </a:prstGeom>
          <a:noFill/>
        </p:spPr>
        <p:txBody>
          <a:bodyPr wrap="square" rtlCol="0">
            <a:spAutoFit/>
          </a:bodyPr>
          <a:lstStyle/>
          <a:p>
            <a:r>
              <a:rPr lang="en-US" altLang="zh-CN" dirty="0"/>
              <a:t>DMF </a:t>
            </a:r>
            <a:r>
              <a:rPr lang="zh-CN" altLang="en-US" dirty="0"/>
              <a:t>能抑制聚己内酯的聚合度，分子量较小；同时，</a:t>
            </a:r>
            <a:r>
              <a:rPr lang="en-US" altLang="zh-CN" dirty="0"/>
              <a:t>DMF</a:t>
            </a:r>
            <a:r>
              <a:rPr lang="zh-CN" altLang="en-US" dirty="0"/>
              <a:t>有一定的纤维润胀能力，因此，聚合过程主要发生在细胞壁内。</a:t>
            </a:r>
            <a:endParaRPr lang="en-US" altLang="zh-CN" dirty="0"/>
          </a:p>
          <a:p>
            <a:endParaRPr lang="zh-CN" altLang="en-US" dirty="0"/>
          </a:p>
        </p:txBody>
      </p:sp>
      <p:sp>
        <p:nvSpPr>
          <p:cNvPr id="5" name="文本框 4">
            <a:extLst>
              <a:ext uri="{FF2B5EF4-FFF2-40B4-BE49-F238E27FC236}">
                <a16:creationId xmlns:a16="http://schemas.microsoft.com/office/drawing/2014/main" id="{567D2B2C-1E7B-4602-8594-8B4C0E5764DC}"/>
              </a:ext>
            </a:extLst>
          </p:cNvPr>
          <p:cNvSpPr txBox="1"/>
          <p:nvPr/>
        </p:nvSpPr>
        <p:spPr>
          <a:xfrm>
            <a:off x="6866967" y="4347713"/>
            <a:ext cx="2049928" cy="2031325"/>
          </a:xfrm>
          <a:prstGeom prst="rect">
            <a:avLst/>
          </a:prstGeom>
          <a:noFill/>
        </p:spPr>
        <p:txBody>
          <a:bodyPr wrap="square">
            <a:spAutoFit/>
          </a:bodyPr>
          <a:lstStyle/>
          <a:p>
            <a:r>
              <a:rPr lang="en-US" altLang="zh-CN" dirty="0"/>
              <a:t>Toluene </a:t>
            </a:r>
            <a:r>
              <a:rPr lang="zh-CN" altLang="en-US" dirty="0"/>
              <a:t>则是均聚的优良溶剂，分子量高；且对纤维的润胀性有限，因此后续萃取过程不能讲细胞腔中的聚合物除去。</a:t>
            </a:r>
            <a:endParaRPr lang="en-US" altLang="zh-CN" dirty="0"/>
          </a:p>
        </p:txBody>
      </p:sp>
    </p:spTree>
    <p:extLst>
      <p:ext uri="{BB962C8B-B14F-4D97-AF65-F5344CB8AC3E}">
        <p14:creationId xmlns:p14="http://schemas.microsoft.com/office/powerpoint/2010/main" val="39314883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06AF39-CD0D-4CA2-B9CB-0664C3113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204604"/>
          </a:xfrm>
          <a:prstGeom prst="rect">
            <a:avLst/>
          </a:prstGeom>
        </p:spPr>
      </p:pic>
      <p:sp>
        <p:nvSpPr>
          <p:cNvPr id="4" name="文本框 3">
            <a:extLst>
              <a:ext uri="{FF2B5EF4-FFF2-40B4-BE49-F238E27FC236}">
                <a16:creationId xmlns:a16="http://schemas.microsoft.com/office/drawing/2014/main" id="{437C259D-FAC6-4B94-A38C-3981647773C2}"/>
              </a:ext>
            </a:extLst>
          </p:cNvPr>
          <p:cNvSpPr txBox="1"/>
          <p:nvPr/>
        </p:nvSpPr>
        <p:spPr>
          <a:xfrm>
            <a:off x="1039622" y="5446651"/>
            <a:ext cx="7064755" cy="369332"/>
          </a:xfrm>
          <a:prstGeom prst="rect">
            <a:avLst/>
          </a:prstGeom>
          <a:noFill/>
        </p:spPr>
        <p:txBody>
          <a:bodyPr wrap="none" rtlCol="0">
            <a:spAutoFit/>
          </a:bodyPr>
          <a:lstStyle/>
          <a:p>
            <a:r>
              <a:rPr lang="en-US" altLang="zh-CN" dirty="0"/>
              <a:t>a, d  </a:t>
            </a:r>
            <a:r>
              <a:rPr lang="zh-CN" altLang="en-US" dirty="0"/>
              <a:t>代表纤维素成分；</a:t>
            </a:r>
            <a:r>
              <a:rPr lang="en-US" altLang="zh-CN" dirty="0"/>
              <a:t>b, e  </a:t>
            </a:r>
            <a:r>
              <a:rPr lang="zh-CN" altLang="en-US" dirty="0"/>
              <a:t>代表木质素成分；</a:t>
            </a:r>
            <a:r>
              <a:rPr lang="en-US" altLang="zh-CN" dirty="0"/>
              <a:t>c, f   </a:t>
            </a:r>
            <a:r>
              <a:rPr lang="zh-CN" altLang="en-US" dirty="0"/>
              <a:t>代表聚己内酯成分</a:t>
            </a:r>
            <a:endParaRPr lang="en-US" altLang="zh-CN" dirty="0"/>
          </a:p>
        </p:txBody>
      </p:sp>
      <p:sp>
        <p:nvSpPr>
          <p:cNvPr id="5" name="文本框 4">
            <a:extLst>
              <a:ext uri="{FF2B5EF4-FFF2-40B4-BE49-F238E27FC236}">
                <a16:creationId xmlns:a16="http://schemas.microsoft.com/office/drawing/2014/main" id="{6ED33FF5-6153-4895-A734-EE7EE05A6C3A}"/>
              </a:ext>
            </a:extLst>
          </p:cNvPr>
          <p:cNvSpPr txBox="1"/>
          <p:nvPr/>
        </p:nvSpPr>
        <p:spPr>
          <a:xfrm>
            <a:off x="1398493" y="6058030"/>
            <a:ext cx="6347012" cy="400110"/>
          </a:xfrm>
          <a:prstGeom prst="rect">
            <a:avLst/>
          </a:prstGeom>
          <a:noFill/>
        </p:spPr>
        <p:txBody>
          <a:bodyPr wrap="square">
            <a:spAutoFit/>
          </a:bodyPr>
          <a:lstStyle/>
          <a:p>
            <a:r>
              <a:rPr lang="zh-CN" altLang="en-US" sz="2000" dirty="0"/>
              <a:t>结论：以</a:t>
            </a:r>
            <a:r>
              <a:rPr lang="en-US" altLang="zh-CN" sz="2000" dirty="0"/>
              <a:t>DNF</a:t>
            </a:r>
            <a:r>
              <a:rPr lang="zh-CN" altLang="en-US" sz="2000" dirty="0"/>
              <a:t>为溶剂时，聚合过程主要发生在细胞壁内</a:t>
            </a:r>
          </a:p>
        </p:txBody>
      </p:sp>
    </p:spTree>
    <p:extLst>
      <p:ext uri="{BB962C8B-B14F-4D97-AF65-F5344CB8AC3E}">
        <p14:creationId xmlns:p14="http://schemas.microsoft.com/office/powerpoint/2010/main" val="1767359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B62F97B-4BD5-4F79-AEB9-5E9D3CCB4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153"/>
            <a:ext cx="9144000" cy="2904767"/>
          </a:xfrm>
          <a:prstGeom prst="rect">
            <a:avLst/>
          </a:prstGeom>
        </p:spPr>
      </p:pic>
      <p:pic>
        <p:nvPicPr>
          <p:cNvPr id="4" name="图片 3">
            <a:extLst>
              <a:ext uri="{FF2B5EF4-FFF2-40B4-BE49-F238E27FC236}">
                <a16:creationId xmlns:a16="http://schemas.microsoft.com/office/drawing/2014/main" id="{6FD703DD-4C44-48E1-A481-A5FF5BF4B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30" y="3429000"/>
            <a:ext cx="6401170" cy="3078114"/>
          </a:xfrm>
          <a:prstGeom prst="rect">
            <a:avLst/>
          </a:prstGeom>
        </p:spPr>
      </p:pic>
      <p:sp>
        <p:nvSpPr>
          <p:cNvPr id="2" name="文本框 1">
            <a:extLst>
              <a:ext uri="{FF2B5EF4-FFF2-40B4-BE49-F238E27FC236}">
                <a16:creationId xmlns:a16="http://schemas.microsoft.com/office/drawing/2014/main" id="{89151686-ECF6-4BF4-AEC3-CFB2A6A1A9E9}"/>
              </a:ext>
            </a:extLst>
          </p:cNvPr>
          <p:cNvSpPr txBox="1"/>
          <p:nvPr/>
        </p:nvSpPr>
        <p:spPr>
          <a:xfrm>
            <a:off x="6652182" y="3964044"/>
            <a:ext cx="2339788" cy="1200329"/>
          </a:xfrm>
          <a:prstGeom prst="rect">
            <a:avLst/>
          </a:prstGeom>
          <a:noFill/>
        </p:spPr>
        <p:txBody>
          <a:bodyPr wrap="square" rtlCol="0">
            <a:spAutoFit/>
          </a:bodyPr>
          <a:lstStyle/>
          <a:p>
            <a:r>
              <a:rPr lang="zh-CN" altLang="en-US" dirty="0"/>
              <a:t>结论：在尺寸稳定方面，以</a:t>
            </a:r>
            <a:r>
              <a:rPr lang="en-US" altLang="zh-CN" dirty="0"/>
              <a:t>DNF</a:t>
            </a:r>
            <a:r>
              <a:rPr lang="zh-CN" altLang="en-US" dirty="0"/>
              <a:t>为溶剂优于以</a:t>
            </a:r>
            <a:r>
              <a:rPr lang="en-US" altLang="zh-CN" dirty="0"/>
              <a:t>toluene</a:t>
            </a:r>
            <a:r>
              <a:rPr lang="zh-CN" altLang="en-US" dirty="0"/>
              <a:t>为溶剂，原因在于细胞壁结构</a:t>
            </a:r>
          </a:p>
        </p:txBody>
      </p:sp>
    </p:spTree>
    <p:extLst>
      <p:ext uri="{BB962C8B-B14F-4D97-AF65-F5344CB8AC3E}">
        <p14:creationId xmlns:p14="http://schemas.microsoft.com/office/powerpoint/2010/main" val="3808703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7DEE9D9-B338-4944-BA85-58E960D9A840}"/>
              </a:ext>
            </a:extLst>
          </p:cNvPr>
          <p:cNvSpPr txBox="1"/>
          <p:nvPr/>
        </p:nvSpPr>
        <p:spPr>
          <a:xfrm>
            <a:off x="475129" y="430306"/>
            <a:ext cx="8435789" cy="1292662"/>
          </a:xfrm>
          <a:prstGeom prst="rect">
            <a:avLst/>
          </a:prstGeom>
          <a:noFill/>
        </p:spPr>
        <p:txBody>
          <a:bodyPr wrap="square" rtlCol="0">
            <a:spAutoFit/>
          </a:bodyPr>
          <a:lstStyle/>
          <a:p>
            <a:r>
              <a:rPr lang="zh-CN" altLang="en-US" sz="2400" dirty="0"/>
              <a:t>混合溶胶改性木材</a:t>
            </a:r>
            <a:endParaRPr lang="en-US" altLang="zh-CN" sz="2400" dirty="0"/>
          </a:p>
          <a:p>
            <a:r>
              <a:rPr lang="en-US" altLang="zh-CN" sz="1800" dirty="0">
                <a:effectLst/>
                <a:latin typeface="Times New Roman" panose="02020603050405020304" pitchFamily="18" charset="0"/>
                <a:ea typeface="宋体" panose="02010600030101010101" pitchFamily="2" charset="-122"/>
              </a:rPr>
              <a:t>Resistance to Growth of Molds for Wood Modified with Hydrophobic Hybrid Silica Gel Containing Copper Amine Complexes</a:t>
            </a:r>
          </a:p>
          <a:p>
            <a:r>
              <a:rPr lang="en-US" altLang="zh-CN" sz="1800" dirty="0">
                <a:effectLst/>
                <a:latin typeface="Times New Roman" panose="02020603050405020304" pitchFamily="18" charset="0"/>
                <a:ea typeface="宋体" panose="02010600030101010101" pitchFamily="2" charset="-122"/>
              </a:rPr>
              <a:t>Materials 2021, 14(3): 577-587</a:t>
            </a:r>
            <a:endParaRPr lang="zh-CN" altLang="en-US" dirty="0"/>
          </a:p>
        </p:txBody>
      </p:sp>
      <p:pic>
        <p:nvPicPr>
          <p:cNvPr id="4" name="图片 3">
            <a:extLst>
              <a:ext uri="{FF2B5EF4-FFF2-40B4-BE49-F238E27FC236}">
                <a16:creationId xmlns:a16="http://schemas.microsoft.com/office/drawing/2014/main" id="{8F980D3C-88E8-413F-8D67-CB8A2CED1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874" y="1837764"/>
            <a:ext cx="6778251" cy="4044848"/>
          </a:xfrm>
          <a:prstGeom prst="rect">
            <a:avLst/>
          </a:prstGeom>
        </p:spPr>
      </p:pic>
    </p:spTree>
    <p:extLst>
      <p:ext uri="{BB962C8B-B14F-4D97-AF65-F5344CB8AC3E}">
        <p14:creationId xmlns:p14="http://schemas.microsoft.com/office/powerpoint/2010/main" val="480354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5CF5211-2490-4514-A4B7-A2A6901A2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85" y="923363"/>
            <a:ext cx="5718079" cy="4344387"/>
          </a:xfrm>
          <a:prstGeom prst="rect">
            <a:avLst/>
          </a:prstGeom>
        </p:spPr>
      </p:pic>
      <p:pic>
        <p:nvPicPr>
          <p:cNvPr id="5" name="图片 4">
            <a:extLst>
              <a:ext uri="{FF2B5EF4-FFF2-40B4-BE49-F238E27FC236}">
                <a16:creationId xmlns:a16="http://schemas.microsoft.com/office/drawing/2014/main" id="{C10B360C-042E-44CD-907B-FF62F27B2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426" y="797858"/>
            <a:ext cx="2700000" cy="2724770"/>
          </a:xfrm>
          <a:prstGeom prst="rect">
            <a:avLst/>
          </a:prstGeom>
        </p:spPr>
      </p:pic>
      <p:pic>
        <p:nvPicPr>
          <p:cNvPr id="7" name="图片 6">
            <a:extLst>
              <a:ext uri="{FF2B5EF4-FFF2-40B4-BE49-F238E27FC236}">
                <a16:creationId xmlns:a16="http://schemas.microsoft.com/office/drawing/2014/main" id="{8C37769C-0E8F-405A-9FBC-C1C1DFE57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426" y="3522628"/>
            <a:ext cx="2700000" cy="2847157"/>
          </a:xfrm>
          <a:prstGeom prst="rect">
            <a:avLst/>
          </a:prstGeom>
        </p:spPr>
      </p:pic>
      <p:sp>
        <p:nvSpPr>
          <p:cNvPr id="8" name="文本框 7">
            <a:extLst>
              <a:ext uri="{FF2B5EF4-FFF2-40B4-BE49-F238E27FC236}">
                <a16:creationId xmlns:a16="http://schemas.microsoft.com/office/drawing/2014/main" id="{04DFD3CA-1B7A-4D3D-9531-BFA8D2544EFB}"/>
              </a:ext>
            </a:extLst>
          </p:cNvPr>
          <p:cNvSpPr txBox="1"/>
          <p:nvPr/>
        </p:nvSpPr>
        <p:spPr>
          <a:xfrm>
            <a:off x="376164" y="5365772"/>
            <a:ext cx="5826920" cy="923330"/>
          </a:xfrm>
          <a:prstGeom prst="rect">
            <a:avLst/>
          </a:prstGeom>
          <a:noFill/>
        </p:spPr>
        <p:txBody>
          <a:bodyPr wrap="square" rtlCol="0">
            <a:spAutoFit/>
          </a:bodyPr>
          <a:lstStyle/>
          <a:p>
            <a:r>
              <a:rPr lang="zh-CN" altLang="en-US" dirty="0"/>
              <a:t>由于引入了疏水的甲基，该混合凝胶中氨基络合铜的抗流失性增加，提高了防霉活性成分的保留率；</a:t>
            </a:r>
            <a:endParaRPr lang="en-US" altLang="zh-CN" dirty="0"/>
          </a:p>
          <a:p>
            <a:r>
              <a:rPr lang="zh-CN" altLang="en-US" dirty="0"/>
              <a:t>此外，疏水凝胶的存在也抑制了水溶性营养物的流出。</a:t>
            </a:r>
          </a:p>
        </p:txBody>
      </p:sp>
    </p:spTree>
    <p:extLst>
      <p:ext uri="{BB962C8B-B14F-4D97-AF65-F5344CB8AC3E}">
        <p14:creationId xmlns:p14="http://schemas.microsoft.com/office/powerpoint/2010/main" val="3308354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7EBD7A0-0199-4D26-B791-658DEC77C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5760" y="1431093"/>
            <a:ext cx="3994804" cy="4237928"/>
          </a:xfrm>
          <a:prstGeom prst="rect">
            <a:avLst/>
          </a:prstGeom>
        </p:spPr>
      </p:pic>
      <p:pic>
        <p:nvPicPr>
          <p:cNvPr id="3" name="图片 2">
            <a:extLst>
              <a:ext uri="{FF2B5EF4-FFF2-40B4-BE49-F238E27FC236}">
                <a16:creationId xmlns:a16="http://schemas.microsoft.com/office/drawing/2014/main" id="{BEED80C3-CB9F-4E32-9BF5-4CBE004EC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4323"/>
            <a:ext cx="4898392" cy="2629354"/>
          </a:xfrm>
          <a:prstGeom prst="rect">
            <a:avLst/>
          </a:prstGeom>
        </p:spPr>
      </p:pic>
      <p:sp>
        <p:nvSpPr>
          <p:cNvPr id="4" name="文本框 3">
            <a:extLst>
              <a:ext uri="{FF2B5EF4-FFF2-40B4-BE49-F238E27FC236}">
                <a16:creationId xmlns:a16="http://schemas.microsoft.com/office/drawing/2014/main" id="{F51A8FE2-8EE3-45F7-B819-E35F2222E0EE}"/>
              </a:ext>
            </a:extLst>
          </p:cNvPr>
          <p:cNvSpPr txBox="1"/>
          <p:nvPr/>
        </p:nvSpPr>
        <p:spPr>
          <a:xfrm>
            <a:off x="744070" y="663388"/>
            <a:ext cx="1415772" cy="461665"/>
          </a:xfrm>
          <a:prstGeom prst="rect">
            <a:avLst/>
          </a:prstGeom>
          <a:noFill/>
        </p:spPr>
        <p:txBody>
          <a:bodyPr wrap="none" rtlCol="0">
            <a:spAutoFit/>
          </a:bodyPr>
          <a:lstStyle/>
          <a:p>
            <a:r>
              <a:rPr lang="zh-CN" altLang="en-US" sz="2400" dirty="0"/>
              <a:t>竹材防霉</a:t>
            </a:r>
          </a:p>
        </p:txBody>
      </p:sp>
    </p:spTree>
    <p:extLst>
      <p:ext uri="{BB962C8B-B14F-4D97-AF65-F5344CB8AC3E}">
        <p14:creationId xmlns:p14="http://schemas.microsoft.com/office/powerpoint/2010/main" val="24023249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1092BB-DB7B-406C-BACA-396AB5D1F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206"/>
            <a:ext cx="9144000" cy="5081965"/>
          </a:xfrm>
          <a:prstGeom prst="rect">
            <a:avLst/>
          </a:prstGeom>
        </p:spPr>
      </p:pic>
      <p:sp>
        <p:nvSpPr>
          <p:cNvPr id="2" name="文本框 1"/>
          <p:cNvSpPr txBox="1"/>
          <p:nvPr/>
        </p:nvSpPr>
        <p:spPr>
          <a:xfrm>
            <a:off x="339970" y="450996"/>
            <a:ext cx="6760078" cy="461665"/>
          </a:xfrm>
          <a:prstGeom prst="rect">
            <a:avLst/>
          </a:prstGeom>
          <a:noFill/>
        </p:spPr>
        <p:txBody>
          <a:bodyPr wrap="square" rtlCol="0">
            <a:spAutoFit/>
          </a:bodyPr>
          <a:lstStyle/>
          <a:p>
            <a:r>
              <a:rPr lang="zh-CN" altLang="en-US" sz="2400" dirty="0"/>
              <a:t>无机</a:t>
            </a:r>
            <a:r>
              <a:rPr lang="en-US" altLang="zh-CN" sz="2400" dirty="0"/>
              <a:t>-</a:t>
            </a:r>
            <a:r>
              <a:rPr lang="zh-CN" altLang="en-US" sz="2400" dirty="0"/>
              <a:t>木材复合材料（功能化：磁性、阻燃等）</a:t>
            </a:r>
          </a:p>
        </p:txBody>
      </p:sp>
    </p:spTree>
    <p:extLst>
      <p:ext uri="{BB962C8B-B14F-4D97-AF65-F5344CB8AC3E}">
        <p14:creationId xmlns:p14="http://schemas.microsoft.com/office/powerpoint/2010/main" val="2089649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ACFE85-76EB-4DCF-985D-434FE736E93A}"/>
              </a:ext>
            </a:extLst>
          </p:cNvPr>
          <p:cNvPicPr>
            <a:picLocks noChangeAspect="1"/>
          </p:cNvPicPr>
          <p:nvPr/>
        </p:nvPicPr>
        <p:blipFill rotWithShape="1">
          <a:blip r:embed="rId2">
            <a:extLst>
              <a:ext uri="{28A0092B-C50C-407E-A947-70E740481C1C}">
                <a14:useLocalDpi xmlns:a14="http://schemas.microsoft.com/office/drawing/2010/main" val="0"/>
              </a:ext>
            </a:extLst>
          </a:blip>
          <a:srcRect b="35087"/>
          <a:stretch/>
        </p:blipFill>
        <p:spPr>
          <a:xfrm>
            <a:off x="1145217" y="2042593"/>
            <a:ext cx="6541610" cy="3122942"/>
          </a:xfrm>
          <a:prstGeom prst="rect">
            <a:avLst/>
          </a:prstGeom>
        </p:spPr>
      </p:pic>
      <p:sp>
        <p:nvSpPr>
          <p:cNvPr id="4" name="文本框 3">
            <a:extLst>
              <a:ext uri="{FF2B5EF4-FFF2-40B4-BE49-F238E27FC236}">
                <a16:creationId xmlns:a16="http://schemas.microsoft.com/office/drawing/2014/main" id="{7571B1CA-3CDF-4DCF-8B49-EDAC64063B95}"/>
              </a:ext>
            </a:extLst>
          </p:cNvPr>
          <p:cNvSpPr txBox="1"/>
          <p:nvPr/>
        </p:nvSpPr>
        <p:spPr>
          <a:xfrm>
            <a:off x="989241" y="744038"/>
            <a:ext cx="6853563"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Hybrid wood materials with improved ﬁre retardance by bio-inspired </a:t>
            </a:r>
            <a:r>
              <a:rPr lang="en-US" altLang="zh-CN" sz="2000" dirty="0" err="1">
                <a:latin typeface="Times New Roman" panose="02020603050405020304" pitchFamily="18" charset="0"/>
                <a:cs typeface="Times New Roman" panose="02020603050405020304" pitchFamily="18" charset="0"/>
              </a:rPr>
              <a:t>mineralisation</a:t>
            </a:r>
            <a:r>
              <a:rPr lang="en-US" altLang="zh-CN" sz="2000" dirty="0">
                <a:latin typeface="Times New Roman" panose="02020603050405020304" pitchFamily="18" charset="0"/>
                <a:cs typeface="Times New Roman" panose="02020603050405020304" pitchFamily="18" charset="0"/>
              </a:rPr>
              <a:t> on the nano- and submicron level</a:t>
            </a:r>
          </a:p>
          <a:p>
            <a:r>
              <a:rPr lang="en-US" altLang="zh-CN" sz="2000" dirty="0">
                <a:latin typeface="Times New Roman" panose="02020603050405020304" pitchFamily="18" charset="0"/>
                <a:cs typeface="Times New Roman" panose="02020603050405020304" pitchFamily="18" charset="0"/>
              </a:rPr>
              <a:t>Green Chem., 2015, 17, 1423–1428 </a:t>
            </a:r>
            <a:endParaRPr lang="zh-CN" altLang="en-US" sz="20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989241" y="203514"/>
            <a:ext cx="3049233" cy="461665"/>
          </a:xfrm>
          <a:prstGeom prst="rect">
            <a:avLst/>
          </a:prstGeom>
          <a:noFill/>
        </p:spPr>
        <p:txBody>
          <a:bodyPr wrap="none" rtlCol="0">
            <a:spAutoFit/>
          </a:bodyPr>
          <a:lstStyle/>
          <a:p>
            <a:r>
              <a:rPr lang="zh-CN" altLang="en-US" sz="2400" dirty="0"/>
              <a:t>碳酸钙</a:t>
            </a:r>
            <a:r>
              <a:rPr lang="en-US" altLang="zh-CN" sz="2400" dirty="0"/>
              <a:t>-</a:t>
            </a:r>
            <a:r>
              <a:rPr lang="zh-CN" altLang="en-US" sz="2400" dirty="0"/>
              <a:t>木材复合材料</a:t>
            </a:r>
          </a:p>
        </p:txBody>
      </p:sp>
    </p:spTree>
    <p:extLst>
      <p:ext uri="{BB962C8B-B14F-4D97-AF65-F5344CB8AC3E}">
        <p14:creationId xmlns:p14="http://schemas.microsoft.com/office/powerpoint/2010/main" val="165131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8BF96AD-A3A1-4AD2-92EA-EA07A9F3815A}"/>
              </a:ext>
            </a:extLst>
          </p:cNvPr>
          <p:cNvPicPr>
            <a:picLocks noChangeAspect="1"/>
          </p:cNvPicPr>
          <p:nvPr/>
        </p:nvPicPr>
        <p:blipFill rotWithShape="1">
          <a:blip r:embed="rId2">
            <a:extLst>
              <a:ext uri="{28A0092B-C50C-407E-A947-70E740481C1C}">
                <a14:useLocalDpi xmlns:a14="http://schemas.microsoft.com/office/drawing/2010/main" val="0"/>
              </a:ext>
            </a:extLst>
          </a:blip>
          <a:srcRect b="18935"/>
          <a:stretch/>
        </p:blipFill>
        <p:spPr>
          <a:xfrm>
            <a:off x="0" y="1045738"/>
            <a:ext cx="4081093" cy="5041298"/>
          </a:xfrm>
          <a:prstGeom prst="rect">
            <a:avLst/>
          </a:prstGeom>
        </p:spPr>
      </p:pic>
      <p:pic>
        <p:nvPicPr>
          <p:cNvPr id="4" name="图片 3">
            <a:extLst>
              <a:ext uri="{FF2B5EF4-FFF2-40B4-BE49-F238E27FC236}">
                <a16:creationId xmlns:a16="http://schemas.microsoft.com/office/drawing/2014/main" id="{EB2AD6F6-9162-4422-AEA6-ECCAA08B35E7}"/>
              </a:ext>
            </a:extLst>
          </p:cNvPr>
          <p:cNvPicPr>
            <a:picLocks noChangeAspect="1"/>
          </p:cNvPicPr>
          <p:nvPr/>
        </p:nvPicPr>
        <p:blipFill rotWithShape="1">
          <a:blip r:embed="rId3">
            <a:extLst>
              <a:ext uri="{28A0092B-C50C-407E-A947-70E740481C1C}">
                <a14:useLocalDpi xmlns:a14="http://schemas.microsoft.com/office/drawing/2010/main" val="0"/>
              </a:ext>
            </a:extLst>
          </a:blip>
          <a:srcRect l="12353" r="38334" b="18188"/>
          <a:stretch/>
        </p:blipFill>
        <p:spPr>
          <a:xfrm>
            <a:off x="3917577" y="879322"/>
            <a:ext cx="5118848" cy="5755195"/>
          </a:xfrm>
          <a:prstGeom prst="rect">
            <a:avLst/>
          </a:prstGeom>
        </p:spPr>
      </p:pic>
    </p:spTree>
    <p:extLst>
      <p:ext uri="{BB962C8B-B14F-4D97-AF65-F5344CB8AC3E}">
        <p14:creationId xmlns:p14="http://schemas.microsoft.com/office/powerpoint/2010/main" val="5993958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048FAA6-F81C-4385-B5FF-9C26D1131998}"/>
              </a:ext>
            </a:extLst>
          </p:cNvPr>
          <p:cNvPicPr>
            <a:picLocks noChangeAspect="1"/>
          </p:cNvPicPr>
          <p:nvPr/>
        </p:nvPicPr>
        <p:blipFill rotWithShape="1">
          <a:blip r:embed="rId2">
            <a:extLst>
              <a:ext uri="{28A0092B-C50C-407E-A947-70E740481C1C}">
                <a14:useLocalDpi xmlns:a14="http://schemas.microsoft.com/office/drawing/2010/main" val="0"/>
              </a:ext>
            </a:extLst>
          </a:blip>
          <a:srcRect b="29241"/>
          <a:stretch/>
        </p:blipFill>
        <p:spPr>
          <a:xfrm>
            <a:off x="1201271" y="881527"/>
            <a:ext cx="7030030" cy="5094945"/>
          </a:xfrm>
          <a:prstGeom prst="rect">
            <a:avLst/>
          </a:prstGeom>
        </p:spPr>
      </p:pic>
    </p:spTree>
    <p:extLst>
      <p:ext uri="{BB962C8B-B14F-4D97-AF65-F5344CB8AC3E}">
        <p14:creationId xmlns:p14="http://schemas.microsoft.com/office/powerpoint/2010/main" val="124555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3733E5D-A94C-4303-A8BB-55C523952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30" y="2560081"/>
            <a:ext cx="5496043" cy="4297919"/>
          </a:xfrm>
          <a:prstGeom prst="rect">
            <a:avLst/>
          </a:prstGeom>
        </p:spPr>
      </p:pic>
      <p:sp>
        <p:nvSpPr>
          <p:cNvPr id="2" name="矩形 1"/>
          <p:cNvSpPr/>
          <p:nvPr/>
        </p:nvSpPr>
        <p:spPr>
          <a:xfrm>
            <a:off x="773172" y="773136"/>
            <a:ext cx="7818829" cy="2435731"/>
          </a:xfrm>
          <a:prstGeom prst="rect">
            <a:avLst/>
          </a:prstGeom>
        </p:spPr>
        <p:txBody>
          <a:bodyPr wrap="square">
            <a:spAutoFit/>
          </a:bodyPr>
          <a:lstStyle/>
          <a:p>
            <a:pPr>
              <a:lnSpc>
                <a:spcPct val="150000"/>
              </a:lnSpc>
            </a:pPr>
            <a:r>
              <a:rPr lang="zh-CN" altLang="en-US" sz="2000" b="0" i="0" dirty="0">
                <a:effectLst/>
                <a:latin typeface="Wingdings-Regular"/>
              </a:rPr>
              <a:t>➢ </a:t>
            </a:r>
            <a:r>
              <a:rPr lang="zh-CN" altLang="en-US" sz="2000" b="1" i="0" dirty="0">
                <a:effectLst/>
                <a:latin typeface="MicrosoftYaHei-Bold"/>
              </a:rPr>
              <a:t>天然状态下棉花纤维素平均聚合度（</a:t>
            </a:r>
            <a:r>
              <a:rPr lang="en-US" altLang="zh-CN" sz="2000" b="1" i="0" dirty="0">
                <a:effectLst/>
                <a:latin typeface="MicrosoftYaHei-Bold"/>
              </a:rPr>
              <a:t>DP</a:t>
            </a:r>
            <a:r>
              <a:rPr lang="zh-CN" altLang="en-US" sz="2000" b="1" i="0" dirty="0">
                <a:effectLst/>
                <a:latin typeface="MicrosoftYaHei-Bold"/>
              </a:rPr>
              <a:t>） 约为</a:t>
            </a:r>
            <a:r>
              <a:rPr lang="en-US" altLang="zh-CN" sz="2000" b="1" i="0" dirty="0">
                <a:effectLst/>
                <a:latin typeface="MicrosoftYaHei-Bold"/>
              </a:rPr>
              <a:t>15000</a:t>
            </a:r>
            <a:r>
              <a:rPr lang="zh-CN" altLang="en-US" sz="2000" b="1" i="0" dirty="0">
                <a:effectLst/>
                <a:latin typeface="MicrosoftYaHei-Bold"/>
              </a:rPr>
              <a:t>、 木材纤维素约为</a:t>
            </a:r>
            <a:r>
              <a:rPr lang="en-US" altLang="zh-CN" sz="2000" b="1" i="0" dirty="0">
                <a:effectLst/>
                <a:latin typeface="MicrosoftYaHei-Bold"/>
              </a:rPr>
              <a:t>10000</a:t>
            </a:r>
            <a:r>
              <a:rPr lang="zh-CN" altLang="en-US" sz="2000" b="1" i="0" dirty="0">
                <a:effectLst/>
                <a:latin typeface="MicrosoftYaHei-Bold"/>
              </a:rPr>
              <a:t>、 草类约为</a:t>
            </a:r>
            <a:r>
              <a:rPr lang="en-US" altLang="zh-CN" sz="2000" b="1" i="0" dirty="0">
                <a:effectLst/>
                <a:latin typeface="MicrosoftYaHei-Bold"/>
              </a:rPr>
              <a:t>8000</a:t>
            </a:r>
            <a:r>
              <a:rPr lang="zh-CN" altLang="en-US" sz="2000" b="1" i="0" dirty="0">
                <a:effectLst/>
                <a:latin typeface="MicrosoftYaHei-Bold"/>
              </a:rPr>
              <a:t>。</a:t>
            </a:r>
            <a:br>
              <a:rPr lang="zh-CN" altLang="en-US" sz="2000" b="1" i="0" dirty="0">
                <a:effectLst/>
                <a:latin typeface="MicrosoftYaHei-Bold"/>
              </a:rPr>
            </a:br>
            <a:r>
              <a:rPr lang="zh-CN" altLang="en-US" sz="2000" b="0" i="0" dirty="0">
                <a:effectLst/>
                <a:latin typeface="Wingdings-Regular"/>
              </a:rPr>
              <a:t>➢ </a:t>
            </a:r>
            <a:r>
              <a:rPr lang="zh-CN" altLang="en-US" sz="2000" b="1" i="0" dirty="0">
                <a:effectLst/>
                <a:latin typeface="MicrosoftYaHei-Bold"/>
              </a:rPr>
              <a:t>（木材） 经过蒸煮与漂白制成的化学浆， 其纤维素的聚合度只有</a:t>
            </a:r>
            <a:r>
              <a:rPr lang="en-US" altLang="zh-CN" sz="2000" b="1" i="0" dirty="0">
                <a:effectLst/>
                <a:latin typeface="MicrosoftYaHei-Bold"/>
              </a:rPr>
              <a:t>1000</a:t>
            </a:r>
            <a:r>
              <a:rPr lang="en-US" altLang="zh-CN" sz="2000" b="0" i="0" dirty="0">
                <a:effectLst/>
                <a:latin typeface="ArialMT"/>
              </a:rPr>
              <a:t>~</a:t>
            </a:r>
            <a:r>
              <a:rPr lang="en-US" altLang="zh-CN" sz="2000" b="1" i="0" dirty="0">
                <a:effectLst/>
                <a:latin typeface="MicrosoftYaHei-Bold"/>
              </a:rPr>
              <a:t>1300</a:t>
            </a:r>
            <a:r>
              <a:rPr lang="zh-CN" altLang="en-US" sz="2000" b="1" i="0" dirty="0">
                <a:effectLst/>
                <a:latin typeface="MicrosoftYaHei-Bold"/>
              </a:rPr>
              <a:t>左右。</a:t>
            </a:r>
            <a:r>
              <a:rPr lang="zh-CN" altLang="en-US" sz="2000" dirty="0"/>
              <a:t> </a:t>
            </a:r>
            <a:br>
              <a:rPr lang="zh-CN" altLang="en-US" sz="2400" dirty="0"/>
            </a:br>
            <a:endParaRPr lang="zh-CN" altLang="en-US" sz="2400" dirty="0"/>
          </a:p>
        </p:txBody>
      </p:sp>
    </p:spTree>
    <p:extLst>
      <p:ext uri="{BB962C8B-B14F-4D97-AF65-F5344CB8AC3E}">
        <p14:creationId xmlns:p14="http://schemas.microsoft.com/office/powerpoint/2010/main" val="10789597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rotWithShape="1">
          <a:blip r:embed="rId2">
            <a:extLst>
              <a:ext uri="{28A0092B-C50C-407E-A947-70E740481C1C}">
                <a14:useLocalDpi xmlns:a14="http://schemas.microsoft.com/office/drawing/2010/main" val="0"/>
              </a:ext>
            </a:extLst>
          </a:blip>
          <a:srcRect l="3212" r="3618" b="13398"/>
          <a:stretch/>
        </p:blipFill>
        <p:spPr>
          <a:xfrm>
            <a:off x="873753" y="1098805"/>
            <a:ext cx="7606859" cy="5531509"/>
          </a:xfrm>
          <a:prstGeom prst="rect">
            <a:avLst/>
          </a:prstGeom>
        </p:spPr>
      </p:pic>
      <p:sp>
        <p:nvSpPr>
          <p:cNvPr id="3" name="文本框 2">
            <a:extLst>
              <a:ext uri="{FF2B5EF4-FFF2-40B4-BE49-F238E27FC236}">
                <a16:creationId xmlns:a16="http://schemas.microsoft.com/office/drawing/2014/main" id="{23AB42E3-AB7A-4483-B586-B978760C6E46}"/>
              </a:ext>
            </a:extLst>
          </p:cNvPr>
          <p:cNvSpPr txBox="1"/>
          <p:nvPr/>
        </p:nvSpPr>
        <p:spPr>
          <a:xfrm>
            <a:off x="3258364" y="227686"/>
            <a:ext cx="2435282" cy="646331"/>
          </a:xfrm>
          <a:prstGeom prst="rect">
            <a:avLst/>
          </a:prstGeom>
          <a:noFill/>
        </p:spPr>
        <p:txBody>
          <a:bodyPr wrap="none" rtlCol="0">
            <a:spAutoFit/>
          </a:bodyPr>
          <a:lstStyle/>
          <a:p>
            <a:r>
              <a:rPr lang="zh-CN" altLang="en-US" sz="3600" dirty="0"/>
              <a:t>加法</a:t>
            </a:r>
            <a:r>
              <a:rPr lang="en-US" altLang="zh-CN" sz="3600" dirty="0"/>
              <a:t>or</a:t>
            </a:r>
            <a:r>
              <a:rPr lang="zh-CN" altLang="en-US" sz="3600" dirty="0"/>
              <a:t>减法</a:t>
            </a:r>
          </a:p>
        </p:txBody>
      </p:sp>
    </p:spTree>
    <p:extLst>
      <p:ext uri="{BB962C8B-B14F-4D97-AF65-F5344CB8AC3E}">
        <p14:creationId xmlns:p14="http://schemas.microsoft.com/office/powerpoint/2010/main" val="1824309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rotWithShape="1">
          <a:blip r:embed="rId2">
            <a:extLst>
              <a:ext uri="{28A0092B-C50C-407E-A947-70E740481C1C}">
                <a14:useLocalDpi xmlns:a14="http://schemas.microsoft.com/office/drawing/2010/main" val="0"/>
              </a:ext>
            </a:extLst>
          </a:blip>
          <a:srcRect b="16601"/>
          <a:stretch/>
        </p:blipFill>
        <p:spPr>
          <a:xfrm>
            <a:off x="827710" y="1564976"/>
            <a:ext cx="5080031" cy="5033048"/>
          </a:xfrm>
          <a:prstGeom prst="rect">
            <a:avLst/>
          </a:prstGeom>
        </p:spPr>
      </p:pic>
      <p:sp>
        <p:nvSpPr>
          <p:cNvPr id="3" name="矩形 2"/>
          <p:cNvSpPr/>
          <p:nvPr/>
        </p:nvSpPr>
        <p:spPr>
          <a:xfrm>
            <a:off x="491681" y="413082"/>
            <a:ext cx="8302696" cy="1015663"/>
          </a:xfrm>
          <a:prstGeom prst="rect">
            <a:avLst/>
          </a:prstGeom>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蒸发膜材料</a:t>
            </a:r>
            <a:endParaRPr lang="en-US" altLang="zh-CN" sz="2400" dirty="0">
              <a:solidFill>
                <a:srgbClr val="000000"/>
              </a:solidFill>
              <a:latin typeface="Times New Roman" panose="02020603050405020304" pitchFamily="18" charset="0"/>
              <a:cs typeface="Times New Roman" panose="02020603050405020304" pitchFamily="18" charset="0"/>
            </a:endParaRPr>
          </a:p>
          <a:p>
            <a:r>
              <a:rPr lang="en-US" altLang="zh-CN" dirty="0">
                <a:solidFill>
                  <a:srgbClr val="000000"/>
                </a:solidFill>
                <a:latin typeface="Times New Roman" panose="02020603050405020304" pitchFamily="18" charset="0"/>
                <a:cs typeface="Times New Roman" panose="02020603050405020304" pitchFamily="18" charset="0"/>
              </a:rPr>
              <a:t>Hydrophobic nanostructured wood membrane for thermally efficient distillation</a:t>
            </a:r>
          </a:p>
          <a:p>
            <a:r>
              <a:rPr lang="en-US" altLang="zh-CN" dirty="0">
                <a:latin typeface="Times New Roman" panose="02020603050405020304" pitchFamily="18" charset="0"/>
                <a:cs typeface="Times New Roman" panose="02020603050405020304" pitchFamily="18" charset="0"/>
              </a:rPr>
              <a:t>SCIENCE A DVANCES, 2019,5: 1-9</a:t>
            </a:r>
            <a:endParaRPr lang="en-US" altLang="zh-CN" dirty="0">
              <a:solidFill>
                <a:srgbClr val="00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71B684E-63D7-4094-832C-387535EB8BCC}"/>
              </a:ext>
            </a:extLst>
          </p:cNvPr>
          <p:cNvSpPr txBox="1"/>
          <p:nvPr/>
        </p:nvSpPr>
        <p:spPr>
          <a:xfrm>
            <a:off x="6024282" y="3065837"/>
            <a:ext cx="2985247" cy="2308324"/>
          </a:xfrm>
          <a:prstGeom prst="rect">
            <a:avLst/>
          </a:prstGeom>
          <a:noFill/>
        </p:spPr>
        <p:txBody>
          <a:bodyPr wrap="square" rtlCol="0">
            <a:spAutoFit/>
          </a:bodyPr>
          <a:lstStyle/>
          <a:p>
            <a:r>
              <a:rPr lang="zh-CN" altLang="en-US" dirty="0"/>
              <a:t>先脱除部分木素和半纤维，然后冷冻干燥，最后疏水处理，得到保留了木纤维原有各向异性和多级孔道结构的膜材料：</a:t>
            </a:r>
            <a:endParaRPr lang="en-US" altLang="zh-CN" dirty="0"/>
          </a:p>
          <a:p>
            <a:r>
              <a:rPr lang="zh-CN" altLang="en-US" dirty="0"/>
              <a:t>高孔隙率</a:t>
            </a:r>
            <a:r>
              <a:rPr lang="en-US" altLang="zh-CN" dirty="0"/>
              <a:t>~90%</a:t>
            </a:r>
            <a:r>
              <a:rPr lang="zh-CN" altLang="en-US" dirty="0"/>
              <a:t>、</a:t>
            </a:r>
            <a:endParaRPr lang="en-US" altLang="zh-CN" dirty="0"/>
          </a:p>
          <a:p>
            <a:r>
              <a:rPr lang="zh-CN" altLang="en-US" dirty="0">
                <a:solidFill>
                  <a:srgbClr val="FF0000"/>
                </a:solidFill>
              </a:rPr>
              <a:t>低热传导率</a:t>
            </a:r>
            <a:r>
              <a:rPr lang="en-US" altLang="zh-CN" dirty="0">
                <a:solidFill>
                  <a:srgbClr val="FF0000"/>
                </a:solidFill>
              </a:rPr>
              <a:t>~0.04Wm</a:t>
            </a:r>
            <a:r>
              <a:rPr lang="en-US" altLang="zh-CN" baseline="30000" dirty="0">
                <a:solidFill>
                  <a:srgbClr val="FF0000"/>
                </a:solidFill>
              </a:rPr>
              <a:t>-1</a:t>
            </a:r>
            <a:r>
              <a:rPr lang="en-US" altLang="zh-CN" dirty="0">
                <a:solidFill>
                  <a:srgbClr val="FF0000"/>
                </a:solidFill>
              </a:rPr>
              <a:t>K</a:t>
            </a:r>
            <a:r>
              <a:rPr lang="en-US" altLang="zh-CN" baseline="30000" dirty="0">
                <a:solidFill>
                  <a:srgbClr val="FF0000"/>
                </a:solidFill>
              </a:rPr>
              <a:t>-1</a:t>
            </a:r>
            <a:r>
              <a:rPr lang="zh-CN" altLang="en-US" dirty="0">
                <a:solidFill>
                  <a:srgbClr val="FF0000"/>
                </a:solidFill>
              </a:rPr>
              <a:t>、</a:t>
            </a:r>
            <a:endParaRPr lang="en-US" altLang="zh-CN" dirty="0">
              <a:solidFill>
                <a:srgbClr val="FF0000"/>
              </a:solidFill>
            </a:endParaRPr>
          </a:p>
          <a:p>
            <a:r>
              <a:rPr lang="zh-CN" altLang="en-US" dirty="0"/>
              <a:t>高强</a:t>
            </a:r>
            <a:r>
              <a:rPr lang="en-US" altLang="zh-CN" dirty="0"/>
              <a:t>18MPa</a:t>
            </a:r>
            <a:endParaRPr lang="zh-CN" altLang="en-US" dirty="0"/>
          </a:p>
        </p:txBody>
      </p:sp>
    </p:spTree>
    <p:extLst>
      <p:ext uri="{BB962C8B-B14F-4D97-AF65-F5344CB8AC3E}">
        <p14:creationId xmlns:p14="http://schemas.microsoft.com/office/powerpoint/2010/main" val="1254303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9445"/>
            <a:ext cx="9144000" cy="6136956"/>
          </a:xfrm>
          <a:prstGeom prst="rect">
            <a:avLst/>
          </a:prstGeom>
        </p:spPr>
      </p:pic>
    </p:spTree>
    <p:extLst>
      <p:ext uri="{BB962C8B-B14F-4D97-AF65-F5344CB8AC3E}">
        <p14:creationId xmlns:p14="http://schemas.microsoft.com/office/powerpoint/2010/main" val="13503727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表格&#10;&#10;描述已自动生成">
            <a:extLst>
              <a:ext uri="{FF2B5EF4-FFF2-40B4-BE49-F238E27FC236}">
                <a16:creationId xmlns:a16="http://schemas.microsoft.com/office/drawing/2014/main" id="{A5577911-BAD2-4428-BF77-B99275F77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9659"/>
            <a:ext cx="9144000" cy="4758681"/>
          </a:xfrm>
          <a:prstGeom prst="rect">
            <a:avLst/>
          </a:prstGeom>
        </p:spPr>
      </p:pic>
    </p:spTree>
    <p:extLst>
      <p:ext uri="{BB962C8B-B14F-4D97-AF65-F5344CB8AC3E}">
        <p14:creationId xmlns:p14="http://schemas.microsoft.com/office/powerpoint/2010/main" val="65777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rotWithShape="1">
          <a:blip r:embed="rId2">
            <a:extLst>
              <a:ext uri="{28A0092B-C50C-407E-A947-70E740481C1C}">
                <a14:useLocalDpi xmlns:a14="http://schemas.microsoft.com/office/drawing/2010/main" val="0"/>
              </a:ext>
            </a:extLst>
          </a:blip>
          <a:srcRect r="31539"/>
          <a:stretch/>
        </p:blipFill>
        <p:spPr>
          <a:xfrm>
            <a:off x="2988350" y="1399013"/>
            <a:ext cx="5952565" cy="5458987"/>
          </a:xfrm>
          <a:prstGeom prst="rect">
            <a:avLst/>
          </a:prstGeom>
        </p:spPr>
      </p:pic>
      <p:sp>
        <p:nvSpPr>
          <p:cNvPr id="3" name="矩形 2"/>
          <p:cNvSpPr/>
          <p:nvPr/>
        </p:nvSpPr>
        <p:spPr>
          <a:xfrm>
            <a:off x="418236" y="409047"/>
            <a:ext cx="8522679" cy="1015663"/>
          </a:xfrm>
          <a:prstGeom prst="rect">
            <a:avLst/>
          </a:prstGeom>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超级木材</a:t>
            </a:r>
            <a:endParaRPr lang="en-US" altLang="zh-CN" sz="2400" dirty="0">
              <a:solidFill>
                <a:srgbClr val="000000"/>
              </a:solidFill>
              <a:latin typeface="Times New Roman" panose="02020603050405020304" pitchFamily="18" charset="0"/>
              <a:cs typeface="Times New Roman" panose="02020603050405020304" pitchFamily="18" charset="0"/>
            </a:endParaRPr>
          </a:p>
          <a:p>
            <a:r>
              <a:rPr lang="en-US" altLang="zh-CN" dirty="0">
                <a:solidFill>
                  <a:srgbClr val="000000"/>
                </a:solidFill>
                <a:latin typeface="Times New Roman" panose="02020603050405020304" pitchFamily="18" charset="0"/>
                <a:cs typeface="Times New Roman" panose="02020603050405020304" pitchFamily="18" charset="0"/>
              </a:rPr>
              <a:t>Processing bulk natural wood into a high-performance structural material</a:t>
            </a:r>
          </a:p>
          <a:p>
            <a:r>
              <a:rPr lang="en-US" altLang="zh-CN" dirty="0">
                <a:solidFill>
                  <a:srgbClr val="000000"/>
                </a:solidFill>
                <a:latin typeface="Times New Roman" panose="02020603050405020304" pitchFamily="18" charset="0"/>
                <a:cs typeface="Times New Roman" panose="02020603050405020304" pitchFamily="18" charset="0"/>
              </a:rPr>
              <a:t>Nature, 2018,554: 224-228</a:t>
            </a:r>
          </a:p>
        </p:txBody>
      </p:sp>
      <p:sp>
        <p:nvSpPr>
          <p:cNvPr id="4" name="文本框 3">
            <a:extLst>
              <a:ext uri="{FF2B5EF4-FFF2-40B4-BE49-F238E27FC236}">
                <a16:creationId xmlns:a16="http://schemas.microsoft.com/office/drawing/2014/main" id="{78416769-7E87-48F3-BB7B-44EC589C63F6}"/>
              </a:ext>
            </a:extLst>
          </p:cNvPr>
          <p:cNvSpPr txBox="1"/>
          <p:nvPr/>
        </p:nvSpPr>
        <p:spPr>
          <a:xfrm>
            <a:off x="558915" y="2235680"/>
            <a:ext cx="2429435" cy="3785652"/>
          </a:xfrm>
          <a:prstGeom prst="rect">
            <a:avLst/>
          </a:prstGeom>
          <a:noFill/>
        </p:spPr>
        <p:txBody>
          <a:bodyPr wrap="square" rtlCol="0">
            <a:spAutoFit/>
          </a:bodyPr>
          <a:lstStyle/>
          <a:p>
            <a:r>
              <a:rPr lang="zh-CN" altLang="en-US" sz="2000" dirty="0"/>
              <a:t>通过化学处理，脱除部分的木素和半纤维素，随后通过压缩是细胞壁坍塌，从而获得一种完全致密的、微纤丝有序排列的新木材。</a:t>
            </a:r>
            <a:endParaRPr lang="en-US" altLang="zh-CN" sz="2000" dirty="0"/>
          </a:p>
          <a:p>
            <a:r>
              <a:rPr lang="zh-CN" altLang="en-US" sz="2000" dirty="0"/>
              <a:t>结果是，这种材料的比强度比绝大部分的金属材料都要高，具有潜在的结构材料应用价值。</a:t>
            </a:r>
          </a:p>
        </p:txBody>
      </p:sp>
    </p:spTree>
    <p:extLst>
      <p:ext uri="{BB962C8B-B14F-4D97-AF65-F5344CB8AC3E}">
        <p14:creationId xmlns:p14="http://schemas.microsoft.com/office/powerpoint/2010/main" val="10805475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rotWithShape="1">
          <a:blip r:embed="rId2">
            <a:extLst>
              <a:ext uri="{28A0092B-C50C-407E-A947-70E740481C1C}">
                <a14:useLocalDpi xmlns:a14="http://schemas.microsoft.com/office/drawing/2010/main" val="0"/>
              </a:ext>
            </a:extLst>
          </a:blip>
          <a:srcRect l="11679" r="11326" b="24444"/>
          <a:stretch/>
        </p:blipFill>
        <p:spPr>
          <a:xfrm>
            <a:off x="923365" y="878540"/>
            <a:ext cx="7297270" cy="5692067"/>
          </a:xfrm>
          <a:prstGeom prst="rect">
            <a:avLst/>
          </a:prstGeom>
        </p:spPr>
      </p:pic>
    </p:spTree>
    <p:extLst>
      <p:ext uri="{BB962C8B-B14F-4D97-AF65-F5344CB8AC3E}">
        <p14:creationId xmlns:p14="http://schemas.microsoft.com/office/powerpoint/2010/main" val="2205595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1803019-2B18-41FB-8719-8565520B887B}"/>
              </a:ext>
            </a:extLst>
          </p:cNvPr>
          <p:cNvSpPr txBox="1"/>
          <p:nvPr/>
        </p:nvSpPr>
        <p:spPr>
          <a:xfrm>
            <a:off x="618565" y="412376"/>
            <a:ext cx="5898776" cy="1015663"/>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透明木材</a:t>
            </a:r>
            <a:endParaRPr lang="en-US" altLang="zh-CN" sz="240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Highly Anisotropic, Highly Transparent Wood Composites</a:t>
            </a:r>
          </a:p>
          <a:p>
            <a:r>
              <a:rPr lang="en-US" altLang="zh-CN" dirty="0">
                <a:latin typeface="Times New Roman" panose="02020603050405020304" pitchFamily="18" charset="0"/>
                <a:cs typeface="Times New Roman" panose="02020603050405020304" pitchFamily="18" charset="0"/>
              </a:rPr>
              <a:t>Adv. Mater. 2016, 28, 5181–5187</a:t>
            </a:r>
            <a:endParaRPr lang="zh-CN" altLang="en-US" dirty="0">
              <a:latin typeface="Times New Roman" panose="02020603050405020304" pitchFamily="18" charset="0"/>
              <a:cs typeface="Times New Roman" panose="02020603050405020304" pitchFamily="18" charset="0"/>
            </a:endParaRPr>
          </a:p>
        </p:txBody>
      </p:sp>
      <p:pic>
        <p:nvPicPr>
          <p:cNvPr id="4" name="图片 3" descr="图示&#10;&#10;描述已自动生成">
            <a:extLst>
              <a:ext uri="{FF2B5EF4-FFF2-40B4-BE49-F238E27FC236}">
                <a16:creationId xmlns:a16="http://schemas.microsoft.com/office/drawing/2014/main" id="{D73AADB3-1476-4E10-B9EC-4F2F6799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859" y="1951183"/>
            <a:ext cx="7234517" cy="3314222"/>
          </a:xfrm>
          <a:prstGeom prst="rect">
            <a:avLst/>
          </a:prstGeom>
        </p:spPr>
      </p:pic>
      <p:sp>
        <p:nvSpPr>
          <p:cNvPr id="5" name="文本框 4">
            <a:extLst>
              <a:ext uri="{FF2B5EF4-FFF2-40B4-BE49-F238E27FC236}">
                <a16:creationId xmlns:a16="http://schemas.microsoft.com/office/drawing/2014/main" id="{191CA605-AF07-4284-B9B6-0C20F63F21BC}"/>
              </a:ext>
            </a:extLst>
          </p:cNvPr>
          <p:cNvSpPr txBox="1"/>
          <p:nvPr/>
        </p:nvSpPr>
        <p:spPr>
          <a:xfrm>
            <a:off x="809826" y="5531224"/>
            <a:ext cx="5516254" cy="646331"/>
          </a:xfrm>
          <a:prstGeom prst="rect">
            <a:avLst/>
          </a:prstGeom>
          <a:noFill/>
        </p:spPr>
        <p:txBody>
          <a:bodyPr wrap="none" rtlCol="0">
            <a:spAutoFit/>
          </a:bodyPr>
          <a:lstStyle/>
          <a:p>
            <a:r>
              <a:rPr lang="zh-CN" altLang="en-US" dirty="0"/>
              <a:t>两步完全脱木素：</a:t>
            </a:r>
            <a:r>
              <a:rPr lang="en-US" altLang="zh-CN" dirty="0"/>
              <a:t>1.NaOH/Na2SiO3</a:t>
            </a:r>
            <a:r>
              <a:rPr lang="zh-CN" altLang="en-US" dirty="0"/>
              <a:t>溶液；</a:t>
            </a:r>
            <a:r>
              <a:rPr lang="en-US" altLang="zh-CN" dirty="0"/>
              <a:t>2.H2O2</a:t>
            </a:r>
            <a:r>
              <a:rPr lang="zh-CN" altLang="en-US" dirty="0"/>
              <a:t>溶液</a:t>
            </a:r>
            <a:endParaRPr lang="en-US" altLang="zh-CN" dirty="0"/>
          </a:p>
          <a:p>
            <a:r>
              <a:rPr lang="zh-CN" altLang="en-US" dirty="0"/>
              <a:t>低粘度透明环氧树脂浸润，固化</a:t>
            </a:r>
          </a:p>
        </p:txBody>
      </p:sp>
    </p:spTree>
    <p:extLst>
      <p:ext uri="{BB962C8B-B14F-4D97-AF65-F5344CB8AC3E}">
        <p14:creationId xmlns:p14="http://schemas.microsoft.com/office/powerpoint/2010/main" val="38205370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10;&#10;描述已自动生成">
            <a:extLst>
              <a:ext uri="{FF2B5EF4-FFF2-40B4-BE49-F238E27FC236}">
                <a16:creationId xmlns:a16="http://schemas.microsoft.com/office/drawing/2014/main" id="{B79D1886-9247-47E2-A694-389FC560D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615" y="1022561"/>
            <a:ext cx="6345263" cy="4812878"/>
          </a:xfrm>
          <a:prstGeom prst="rect">
            <a:avLst/>
          </a:prstGeom>
        </p:spPr>
      </p:pic>
    </p:spTree>
    <p:extLst>
      <p:ext uri="{BB962C8B-B14F-4D97-AF65-F5344CB8AC3E}">
        <p14:creationId xmlns:p14="http://schemas.microsoft.com/office/powerpoint/2010/main" val="40573780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8950" y="632453"/>
            <a:ext cx="7162800" cy="923330"/>
          </a:xfrm>
          <a:prstGeom prst="rect">
            <a:avLst/>
          </a:prstGeom>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Optically Transparent Wood from a </a:t>
            </a:r>
            <a:r>
              <a:rPr lang="en-US" altLang="zh-CN" dirty="0" err="1">
                <a:solidFill>
                  <a:srgbClr val="000000"/>
                </a:solidFill>
                <a:latin typeface="Times New Roman" panose="02020603050405020304" pitchFamily="18" charset="0"/>
                <a:cs typeface="Times New Roman" panose="02020603050405020304" pitchFamily="18" charset="0"/>
              </a:rPr>
              <a:t>Nanoporous</a:t>
            </a:r>
            <a:r>
              <a:rPr lang="en-US" altLang="zh-CN" dirty="0">
                <a:solidFill>
                  <a:srgbClr val="000000"/>
                </a:solidFill>
                <a:latin typeface="Times New Roman" panose="02020603050405020304" pitchFamily="18" charset="0"/>
                <a:cs typeface="Times New Roman" panose="02020603050405020304" pitchFamily="18" charset="0"/>
              </a:rPr>
              <a:t> Cellulosic Template: Combining Functional and Structural Performance</a:t>
            </a:r>
          </a:p>
          <a:p>
            <a:r>
              <a:rPr lang="en-US" altLang="zh-CN" dirty="0" err="1">
                <a:latin typeface="Times New Roman" panose="02020603050405020304" pitchFamily="18" charset="0"/>
                <a:cs typeface="Times New Roman" panose="02020603050405020304" pitchFamily="18" charset="0"/>
              </a:rPr>
              <a:t>Biomacromolecules</a:t>
            </a:r>
            <a:r>
              <a:rPr lang="en-US" altLang="zh-CN" dirty="0">
                <a:latin typeface="Times New Roman" panose="02020603050405020304" pitchFamily="18" charset="0"/>
                <a:cs typeface="Times New Roman" panose="02020603050405020304" pitchFamily="18" charset="0"/>
              </a:rPr>
              <a:t> 2016, 17, 1358−1364</a:t>
            </a:r>
          </a:p>
        </p:txBody>
      </p:sp>
      <p:pic>
        <p:nvPicPr>
          <p:cNvPr id="4" name="图片 3" descr="屏幕剪辑">
            <a:extLst>
              <a:ext uri="{FF2B5EF4-FFF2-40B4-BE49-F238E27FC236}">
                <a16:creationId xmlns:a16="http://schemas.microsoft.com/office/drawing/2014/main" id="{645E576D-2DC3-42C6-A0A6-1BEFD147A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5783"/>
            <a:ext cx="9144000" cy="4804267"/>
          </a:xfrm>
          <a:prstGeom prst="rect">
            <a:avLst/>
          </a:prstGeom>
        </p:spPr>
      </p:pic>
    </p:spTree>
    <p:extLst>
      <p:ext uri="{BB962C8B-B14F-4D97-AF65-F5344CB8AC3E}">
        <p14:creationId xmlns:p14="http://schemas.microsoft.com/office/powerpoint/2010/main" val="2836986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5501" y="3246369"/>
            <a:ext cx="5445722" cy="830997"/>
          </a:xfrm>
          <a:prstGeom prst="rect">
            <a:avLst/>
          </a:prstGeom>
          <a:noFill/>
        </p:spPr>
        <p:txBody>
          <a:bodyPr wrap="none" rtlCol="0">
            <a:spAutoFit/>
          </a:bodyPr>
          <a:lstStyle/>
          <a:p>
            <a:r>
              <a:rPr lang="zh-CN" altLang="en-US" sz="2400" dirty="0"/>
              <a:t>习题与思考</a:t>
            </a:r>
            <a:endParaRPr lang="en-US" altLang="zh-CN" sz="2400" dirty="0"/>
          </a:p>
          <a:p>
            <a:r>
              <a:rPr lang="zh-CN" altLang="en-US" sz="2400" dirty="0"/>
              <a:t>课后练题（</a:t>
            </a:r>
            <a:r>
              <a:rPr lang="en-US" altLang="zh-CN" sz="2400" dirty="0"/>
              <a:t>P55</a:t>
            </a:r>
            <a:r>
              <a:rPr lang="zh-CN" altLang="en-US" sz="2400" dirty="0"/>
              <a:t>，</a:t>
            </a:r>
            <a:r>
              <a:rPr lang="en-US" altLang="zh-CN" sz="2400" dirty="0"/>
              <a:t>2,3,4,5,7,11,12,13,17</a:t>
            </a:r>
            <a:r>
              <a:rPr lang="zh-CN" altLang="en-US" sz="2400" dirty="0"/>
              <a:t>）</a:t>
            </a:r>
          </a:p>
        </p:txBody>
      </p:sp>
      <p:sp>
        <p:nvSpPr>
          <p:cNvPr id="4" name="文本框 3">
            <a:extLst>
              <a:ext uri="{FF2B5EF4-FFF2-40B4-BE49-F238E27FC236}">
                <a16:creationId xmlns:a16="http://schemas.microsoft.com/office/drawing/2014/main" id="{FFEF061B-2B7B-4D42-8A54-5B7AAB545AD1}"/>
              </a:ext>
            </a:extLst>
          </p:cNvPr>
          <p:cNvSpPr txBox="1"/>
          <p:nvPr/>
        </p:nvSpPr>
        <p:spPr>
          <a:xfrm>
            <a:off x="645501" y="988223"/>
            <a:ext cx="7575134" cy="1015663"/>
          </a:xfrm>
          <a:prstGeom prst="rect">
            <a:avLst/>
          </a:prstGeom>
          <a:noFill/>
        </p:spPr>
        <p:txBody>
          <a:bodyPr wrap="square">
            <a:spAutoFit/>
          </a:bodyPr>
          <a:lstStyle/>
          <a:p>
            <a:r>
              <a:rPr lang="zh-CN" altLang="en-US" sz="2000" dirty="0"/>
              <a:t>关于研究</a:t>
            </a:r>
            <a:endParaRPr lang="en-US" altLang="zh-CN" sz="2000" dirty="0"/>
          </a:p>
          <a:p>
            <a:r>
              <a:rPr lang="en-US" altLang="zh-CN" sz="2000" dirty="0"/>
              <a:t>https://www.bilibili.com/video/BV1PU4y187ir/?spm_id_from=333.788.recommend_more_video.1</a:t>
            </a:r>
            <a:endParaRPr lang="zh-CN" altLang="en-US" sz="2000" dirty="0"/>
          </a:p>
        </p:txBody>
      </p:sp>
    </p:spTree>
    <p:extLst>
      <p:ext uri="{BB962C8B-B14F-4D97-AF65-F5344CB8AC3E}">
        <p14:creationId xmlns:p14="http://schemas.microsoft.com/office/powerpoint/2010/main" val="131217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26831" y="310988"/>
            <a:ext cx="6138863" cy="730250"/>
          </a:xfrm>
        </p:spPr>
        <p:txBody>
          <a:bodyPr/>
          <a:lstStyle/>
          <a:p>
            <a:r>
              <a:rPr lang="en-US" altLang="zh-CN" dirty="0"/>
              <a:t>2. </a:t>
            </a:r>
            <a:r>
              <a:rPr lang="zh-CN" altLang="en-US" dirty="0"/>
              <a:t>半纤维素</a:t>
            </a:r>
          </a:p>
        </p:txBody>
      </p:sp>
      <p:sp>
        <p:nvSpPr>
          <p:cNvPr id="3" name="内容占位符 2"/>
          <p:cNvSpPr>
            <a:spLocks noGrp="1"/>
          </p:cNvSpPr>
          <p:nvPr>
            <p:ph idx="4294967295"/>
          </p:nvPr>
        </p:nvSpPr>
        <p:spPr>
          <a:xfrm>
            <a:off x="816744" y="1354654"/>
            <a:ext cx="7883371" cy="1646000"/>
          </a:xfrm>
        </p:spPr>
        <p:txBody>
          <a:bodyPr>
            <a:normAutofit/>
          </a:bodyPr>
          <a:lstStyle/>
          <a:p>
            <a:pPr marL="0" indent="0">
              <a:buNone/>
            </a:pPr>
            <a:r>
              <a:rPr lang="zh-CN" altLang="en-US" sz="2400" b="1" dirty="0"/>
              <a:t>半纤维素一词是由 </a:t>
            </a:r>
            <a:r>
              <a:rPr lang="en-GB" altLang="zh-CN" sz="2400" b="1" dirty="0" err="1"/>
              <a:t>E.Sehulze</a:t>
            </a:r>
            <a:r>
              <a:rPr lang="zh-CN" altLang="en-US" sz="2400" b="1" dirty="0"/>
              <a:t>于</a:t>
            </a:r>
            <a:r>
              <a:rPr lang="en-US" altLang="zh-CN" sz="2400" b="1" dirty="0"/>
              <a:t>1891</a:t>
            </a:r>
            <a:r>
              <a:rPr lang="zh-CN" altLang="en-US" sz="2400" b="1" dirty="0"/>
              <a:t>年提出的；</a:t>
            </a:r>
            <a:br>
              <a:rPr lang="zh-CN" altLang="en-US" sz="2400" b="1" dirty="0"/>
            </a:br>
            <a:r>
              <a:rPr lang="en-US" altLang="zh-CN" sz="2400" b="1" dirty="0"/>
              <a:t>1939</a:t>
            </a:r>
            <a:r>
              <a:rPr lang="zh-CN" altLang="en-US" sz="2400" b="1" dirty="0"/>
              <a:t>年由</a:t>
            </a:r>
            <a:r>
              <a:rPr lang="en-GB" altLang="zh-CN" sz="2400" b="1" dirty="0" err="1"/>
              <a:t>H.Staudinger</a:t>
            </a:r>
            <a:r>
              <a:rPr lang="zh-CN" altLang="en-US" sz="2400" b="1" dirty="0"/>
              <a:t>改名为木聚糖（</a:t>
            </a:r>
            <a:r>
              <a:rPr lang="en-GB" altLang="zh-CN" sz="2400" b="1" dirty="0"/>
              <a:t>Wood </a:t>
            </a:r>
            <a:r>
              <a:rPr lang="en-GB" altLang="zh-CN" sz="2400" b="1" dirty="0" err="1"/>
              <a:t>polyoses</a:t>
            </a:r>
            <a:r>
              <a:rPr lang="zh-CN" altLang="en-GB" sz="2400" b="1" dirty="0"/>
              <a:t>）；</a:t>
            </a:r>
            <a:br>
              <a:rPr lang="zh-CN" altLang="en-GB" sz="2400" b="1" dirty="0"/>
            </a:br>
            <a:r>
              <a:rPr lang="zh-CN" altLang="en-US" sz="2400" b="1" dirty="0">
                <a:solidFill>
                  <a:srgbClr val="FF0000"/>
                </a:solidFill>
              </a:rPr>
              <a:t>半纤维素又称之为非纤维素的碳水化合物（</a:t>
            </a:r>
            <a:r>
              <a:rPr lang="en-GB" altLang="zh-CN" sz="2400" b="1" dirty="0" err="1">
                <a:solidFill>
                  <a:srgbClr val="FF0000"/>
                </a:solidFill>
              </a:rPr>
              <a:t>Noncellulose</a:t>
            </a:r>
            <a:r>
              <a:rPr lang="en-GB" altLang="zh-CN" sz="2400" b="1" dirty="0">
                <a:solidFill>
                  <a:srgbClr val="FF0000"/>
                </a:solidFill>
              </a:rPr>
              <a:t> carbohydrate</a:t>
            </a:r>
            <a:r>
              <a:rPr lang="zh-CN" altLang="en-GB" sz="2400" b="1" dirty="0">
                <a:solidFill>
                  <a:srgbClr val="FF0000"/>
                </a:solidFill>
              </a:rPr>
              <a:t>）。</a:t>
            </a:r>
            <a:r>
              <a:rPr lang="en-GB" altLang="zh-CN" sz="2400" dirty="0">
                <a:solidFill>
                  <a:srgbClr val="FF0000"/>
                </a:solidFill>
              </a:rPr>
              <a:t> </a:t>
            </a:r>
            <a:endParaRPr lang="zh-CN" altLang="en-US" sz="2400" dirty="0">
              <a:solidFill>
                <a:srgbClr val="FF0000"/>
              </a:solidFill>
            </a:endParaRPr>
          </a:p>
        </p:txBody>
      </p:sp>
      <p:sp>
        <p:nvSpPr>
          <p:cNvPr id="4" name="内容占位符 2">
            <a:extLst>
              <a:ext uri="{FF2B5EF4-FFF2-40B4-BE49-F238E27FC236}">
                <a16:creationId xmlns:a16="http://schemas.microsoft.com/office/drawing/2014/main" id="{DD9E3B96-DE10-4D5C-8C44-112F7FE07BB4}"/>
              </a:ext>
            </a:extLst>
          </p:cNvPr>
          <p:cNvSpPr txBox="1">
            <a:spLocks/>
          </p:cNvSpPr>
          <p:nvPr/>
        </p:nvSpPr>
        <p:spPr>
          <a:xfrm>
            <a:off x="914399" y="3314070"/>
            <a:ext cx="7474999" cy="2611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000" dirty="0"/>
              <a:t>1</a:t>
            </a:r>
            <a:r>
              <a:rPr lang="zh-CN" altLang="en-US" sz="2000" dirty="0"/>
              <a:t>． </a:t>
            </a:r>
            <a:r>
              <a:rPr lang="en-US" altLang="zh-CN" sz="2000" dirty="0"/>
              <a:t>G. B. Aspinall</a:t>
            </a:r>
            <a:r>
              <a:rPr lang="zh-CN" altLang="en-US" sz="2000" dirty="0"/>
              <a:t>的概念</a:t>
            </a:r>
            <a:br>
              <a:rPr lang="zh-CN" altLang="en-US" sz="2000" dirty="0"/>
            </a:br>
            <a:r>
              <a:rPr lang="en-US" altLang="zh-CN" sz="2000" dirty="0"/>
              <a:t>1962</a:t>
            </a:r>
            <a:r>
              <a:rPr lang="zh-CN" altLang="en-US" sz="2000" dirty="0"/>
              <a:t>年</a:t>
            </a:r>
            <a:r>
              <a:rPr lang="en-US" altLang="zh-CN" sz="2000" dirty="0"/>
              <a:t>Aspinall</a:t>
            </a:r>
            <a:r>
              <a:rPr lang="zh-CN" altLang="en-US" sz="2000" dirty="0"/>
              <a:t>提出：半纤维素是从植物来源的聚糖类：它含有</a:t>
            </a:r>
            <a:r>
              <a:rPr lang="en-US" altLang="zh-CN" sz="2000" dirty="0"/>
              <a:t>D-</a:t>
            </a:r>
            <a:r>
              <a:rPr lang="zh-CN" altLang="en-US" sz="2000" dirty="0"/>
              <a:t>木糖基、 </a:t>
            </a:r>
            <a:r>
              <a:rPr lang="en-US" altLang="zh-CN" sz="2000" dirty="0"/>
              <a:t>D-</a:t>
            </a:r>
            <a:r>
              <a:rPr lang="zh-CN" altLang="en-US" sz="2000" dirty="0"/>
              <a:t>甘露糖基与</a:t>
            </a:r>
            <a:r>
              <a:rPr lang="en-US" altLang="zh-CN" sz="2000" dirty="0"/>
              <a:t>D-</a:t>
            </a:r>
            <a:r>
              <a:rPr lang="zh-CN" altLang="en-US" sz="2000" dirty="0"/>
              <a:t>葡萄糖基或</a:t>
            </a:r>
            <a:r>
              <a:rPr lang="en-US" altLang="zh-CN" sz="2000" dirty="0"/>
              <a:t>D-</a:t>
            </a:r>
            <a:r>
              <a:rPr lang="zh-CN" altLang="en-US" sz="2000" dirty="0"/>
              <a:t>半乳糖基的主链， 其它糖基可成枝链联接在主链上。 </a:t>
            </a:r>
            <a:endParaRPr lang="en-US" altLang="zh-CN" sz="2000" dirty="0"/>
          </a:p>
          <a:p>
            <a:pPr marL="0" indent="0">
              <a:buFont typeface="Arial" panose="020B0604020202020204" pitchFamily="34" charset="0"/>
              <a:buNone/>
            </a:pPr>
            <a:r>
              <a:rPr lang="en-US" altLang="zh-CN" sz="2000" dirty="0"/>
              <a:t>2</a:t>
            </a:r>
            <a:r>
              <a:rPr lang="zh-CN" altLang="en-US" sz="2000" dirty="0"/>
              <a:t>． </a:t>
            </a:r>
            <a:r>
              <a:rPr lang="en-US" altLang="zh-CN" sz="2000" dirty="0"/>
              <a:t>T. E. </a:t>
            </a:r>
            <a:r>
              <a:rPr lang="en-US" altLang="zh-CN" sz="2000" dirty="0" err="1"/>
              <a:t>Timell</a:t>
            </a:r>
            <a:r>
              <a:rPr lang="zh-CN" altLang="en-US" sz="2000" dirty="0"/>
              <a:t>的概念</a:t>
            </a:r>
            <a:br>
              <a:rPr lang="zh-CN" altLang="en-US" sz="2000" dirty="0"/>
            </a:br>
            <a:r>
              <a:rPr lang="en-US" altLang="zh-CN" sz="2000" dirty="0"/>
              <a:t>1964</a:t>
            </a:r>
            <a:r>
              <a:rPr lang="zh-CN" altLang="en-US" sz="2000" dirty="0"/>
              <a:t>年</a:t>
            </a:r>
            <a:r>
              <a:rPr lang="en-US" altLang="zh-CN" sz="2000" dirty="0" err="1"/>
              <a:t>Timell</a:t>
            </a:r>
            <a:r>
              <a:rPr lang="zh-CN" altLang="en-US" sz="2000" dirty="0"/>
              <a:t>提出：半纤维素是低分子量的聚糖类（其平均聚合度近</a:t>
            </a:r>
            <a:r>
              <a:rPr lang="en-US" altLang="zh-CN" sz="2000" dirty="0"/>
              <a:t>200</a:t>
            </a:r>
            <a:r>
              <a:rPr lang="zh-CN" altLang="en-US" sz="2000" dirty="0"/>
              <a:t>） ， 它和纤维素一起正常地产生在组织中， 它们可以从原来的或从脱去木素的物料中被水或碱水溶液抽提出来。</a:t>
            </a:r>
          </a:p>
        </p:txBody>
      </p:sp>
    </p:spTree>
    <p:extLst>
      <p:ext uri="{BB962C8B-B14F-4D97-AF65-F5344CB8AC3E}">
        <p14:creationId xmlns:p14="http://schemas.microsoft.com/office/powerpoint/2010/main" val="18832365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3159</TotalTime>
  <Words>4891</Words>
  <Application>Microsoft Office PowerPoint</Application>
  <PresentationFormat>全屏显示(4:3)</PresentationFormat>
  <Paragraphs>366</Paragraphs>
  <Slides>89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89</vt:i4>
      </vt:variant>
    </vt:vector>
  </HeadingPairs>
  <TitlesOfParts>
    <vt:vector size="100" baseType="lpstr">
      <vt:lpstr>-apple-system</vt:lpstr>
      <vt:lpstr>ArialMT</vt:lpstr>
      <vt:lpstr>Helvetica Neue</vt:lpstr>
      <vt:lpstr>MicrosoftYaHei-Bold</vt:lpstr>
      <vt:lpstr>Wingdings-Regular</vt:lpstr>
      <vt:lpstr>Arial</vt:lpstr>
      <vt:lpstr>Calibri</vt:lpstr>
      <vt:lpstr>Calibri Light</vt:lpstr>
      <vt:lpstr>Times New Roman</vt:lpstr>
      <vt:lpstr>Wingdings</vt:lpstr>
      <vt:lpstr>Office 主题</vt:lpstr>
      <vt:lpstr>植物 纤维 化学</vt:lpstr>
      <vt:lpstr>PowerPoint 演示文稿</vt:lpstr>
      <vt:lpstr>PowerPoint 演示文稿</vt:lpstr>
      <vt:lpstr>主要内容</vt:lpstr>
      <vt:lpstr>第一章  绪论</vt:lpstr>
      <vt:lpstr>第一节 植物纤维原料的化学组成</vt:lpstr>
      <vt:lpstr>1. 纤维素</vt:lpstr>
      <vt:lpstr>PowerPoint 演示文稿</vt:lpstr>
      <vt:lpstr>2. 半纤维素</vt:lpstr>
      <vt:lpstr>PowerPoint 演示文稿</vt:lpstr>
      <vt:lpstr>PowerPoint 演示文稿</vt:lpstr>
      <vt:lpstr>3.木素</vt:lpstr>
      <vt:lpstr>PowerPoint 演示文稿</vt:lpstr>
      <vt:lpstr>1.2与纤维有关的几个概念</vt:lpstr>
      <vt:lpstr>制备综纤维素的方法</vt:lpstr>
      <vt:lpstr>2. α-纤维素、 β-纤维素、 γ-纤维素、工业半纤维素 </vt:lpstr>
      <vt:lpstr>3.Cross and Bevan纤维素 </vt:lpstr>
      <vt:lpstr>1.3 少量（次要）成分</vt:lpstr>
      <vt:lpstr>2. 阔叶材抽出物</vt:lpstr>
      <vt:lpstr>1. 木材的灰分与组成</vt:lpstr>
      <vt:lpstr>2.草类原料的灰分与组成</vt:lpstr>
      <vt:lpstr>1.5 果胶质</vt:lpstr>
      <vt:lpstr>第二节 木材纤维原料的生理结构</vt:lpstr>
      <vt:lpstr>2. 树心</vt:lpstr>
      <vt:lpstr>3.树皮</vt:lpstr>
      <vt:lpstr>4.形成层</vt:lpstr>
      <vt:lpstr>6.年轮、早材和晚材</vt:lpstr>
      <vt:lpstr>7.边材与心材</vt:lpstr>
      <vt:lpstr>2.2针叶材的生物结构、细胞类型、含量及形态</vt:lpstr>
      <vt:lpstr>（二）细胞类型、含量及形态</vt:lpstr>
      <vt:lpstr>2. 木薄壁组织</vt:lpstr>
      <vt:lpstr>3. 树 脂 道 </vt:lpstr>
      <vt:lpstr>2.3 阔叶材的生物结构、细胞类型、含量及形态 </vt:lpstr>
      <vt:lpstr>（二）细胞类型、含量及形态 </vt:lpstr>
      <vt:lpstr>4. 薄壁细胞及木射线薄壁细胞 </vt:lpstr>
      <vt:lpstr>PowerPoint 演示文稿</vt:lpstr>
      <vt:lpstr>2.4 针叶材与阔叶材组织结构的比较 </vt:lpstr>
      <vt:lpstr>第三节 非木材纤维原料的生物结构及细胞形态 </vt:lpstr>
      <vt:lpstr>1） 表皮组织 </vt:lpstr>
      <vt:lpstr>PowerPoint 演示文稿</vt:lpstr>
      <vt:lpstr>PowerPoint 演示文稿</vt:lpstr>
      <vt:lpstr>3.2 半木材纤维原料 </vt:lpstr>
      <vt:lpstr>3.3 韧皮纤维原料 </vt:lpstr>
      <vt:lpstr>PowerPoint 演示文稿</vt:lpstr>
      <vt:lpstr>（二）韧皮类纤维原料 </vt:lpstr>
      <vt:lpstr>PowerPoint 演示文稿</vt:lpstr>
      <vt:lpstr>3.4 籽毛纤维原料 </vt:lpstr>
      <vt:lpstr>3.5 叶部纤维原料 </vt:lpstr>
      <vt:lpstr>第四节 纤维细胞壁的微细结构</vt:lpstr>
      <vt:lpstr>PowerPoint 演示文稿</vt:lpstr>
      <vt:lpstr>4.2 植物纤维细胞壁的构造</vt:lpstr>
      <vt:lpstr>PowerPoint 演示文稿</vt:lpstr>
      <vt:lpstr>PowerPoint 演示文稿</vt:lpstr>
      <vt:lpstr>4.3 微细纤维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植物纤维化学</dc:title>
  <dc:creator>Weiwei Zhang</dc:creator>
  <cp:lastModifiedBy>Weiwei Zhang</cp:lastModifiedBy>
  <cp:revision>126</cp:revision>
  <dcterms:created xsi:type="dcterms:W3CDTF">2019-12-05T01:02:51Z</dcterms:created>
  <dcterms:modified xsi:type="dcterms:W3CDTF">2022-02-16T09:10:21Z</dcterms:modified>
</cp:coreProperties>
</file>